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75" r:id="rId4"/>
    <p:sldId id="272" r:id="rId5"/>
    <p:sldId id="265" r:id="rId6"/>
    <p:sldId id="311" r:id="rId7"/>
    <p:sldId id="312" r:id="rId8"/>
    <p:sldId id="313" r:id="rId9"/>
    <p:sldId id="262" r:id="rId10"/>
    <p:sldId id="303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A2C1B8-650F-4180-8ABC-7D7E36DB687D}">
          <p14:sldIdLst>
            <p14:sldId id="256"/>
            <p14:sldId id="275"/>
            <p14:sldId id="272"/>
            <p14:sldId id="265"/>
            <p14:sldId id="311"/>
            <p14:sldId id="312"/>
            <p14:sldId id="313"/>
            <p14:sldId id="262"/>
            <p14:sldId id="30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E8400"/>
    <a:srgbClr val="000000"/>
    <a:srgbClr val="ED7D31"/>
    <a:srgbClr val="FECD86"/>
    <a:srgbClr val="1A232E"/>
    <a:srgbClr val="FE9900"/>
    <a:srgbClr val="232F3E"/>
    <a:srgbClr val="304156"/>
    <a:srgbClr val="FDA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88542" autoAdjust="0"/>
  </p:normalViewPr>
  <p:slideViewPr>
    <p:cSldViewPr snapToGrid="0" showGuides="1">
      <p:cViewPr varScale="1">
        <p:scale>
          <a:sx n="56" d="100"/>
          <a:sy n="56" d="100"/>
        </p:scale>
        <p:origin x="944" y="44"/>
      </p:cViewPr>
      <p:guideLst>
        <p:guide orient="horz" pos="2160"/>
        <p:guide pos="3840"/>
        <p:guide pos="408"/>
        <p:guide pos="7272"/>
        <p:guide orient="horz" pos="3929"/>
        <p:guide orient="horz" pos="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06448371732142E-2"/>
          <c:y val="7.6044568245125345E-3"/>
          <c:w val="0.92360633973064621"/>
          <c:h val="0.818762748667558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E99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25B-4255-AA4E-FFF356DC8250}"/>
              </c:ext>
            </c:extLst>
          </c:dPt>
          <c:dPt>
            <c:idx val="1"/>
            <c:bubble3D val="0"/>
            <c:spPr>
              <a:solidFill>
                <a:srgbClr val="DE84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5B-4255-AA4E-FFF356DC8250}"/>
              </c:ext>
            </c:extLst>
          </c:dPt>
          <c:dPt>
            <c:idx val="2"/>
            <c:bubble3D val="0"/>
            <c:spPr>
              <a:solidFill>
                <a:srgbClr val="FECD8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25B-4255-AA4E-FFF356DC825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02575E9-0506-4FE6-A78D-39573D6E9F70}" type="PERCENTAGE">
                      <a:rPr lang="en-US" sz="1800" b="1" smtClean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737616981765634"/>
                      <c:h val="0.126746332512447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25B-4255-AA4E-FFF356DC82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033E824-F1D1-45DF-B7E7-EB8542E3B3A7}" type="PERCENTAGE">
                      <a:rPr lang="en-US" sz="1800" b="1" smtClean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25B-4255-AA4E-FFF356DC825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08A2807-E723-42E9-A53E-5510CE80C2D0}" type="PERCENTAGE">
                      <a:rPr lang="en-US" sz="1800" b="1" smtClean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42551726604897"/>
                      <c:h val="9.30405491905166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25B-4255-AA4E-FFF356DC82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110754.16</c:v>
                </c:pt>
                <c:pt idx="1">
                  <c:v>92589.88</c:v>
                </c:pt>
                <c:pt idx="2">
                  <c:v>104243.33999999901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>
                <c15:categoryFilterException>
                  <c15:sqref>Sheet1!$B$5</c15:sqref>
                  <c15:spPr xmlns:c15="http://schemas.microsoft.com/office/drawing/2012/chart">
                    <a:solidFill>
                      <a:srgbClr val="FDAA31"/>
                    </a:solidFill>
                    <a:ln w="19050">
                      <a:noFill/>
                    </a:ln>
                    <a:effectLst/>
                  </c15:spPr>
                  <c15:bubble3D val="0"/>
                </c15:categoryFilterException>
              </c15:categoryFilterExceptions>
            </c:ext>
            <c:ext xmlns:c16="http://schemas.microsoft.com/office/drawing/2014/chart" uri="{C3380CC4-5D6E-409C-BE32-E72D297353CC}">
              <c16:uniqueId val="{00000000-825B-4255-AA4E-FFF356DC8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6406148612758095E-2"/>
          <c:y val="0.85883397503754555"/>
          <c:w val="0.9023028450257724"/>
          <c:h val="0.121621995947574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06448371732142E-2"/>
          <c:y val="7.6044568245125345E-3"/>
          <c:w val="0.92360633973064621"/>
          <c:h val="0.818762748667558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c:spPr>
          <c:dPt>
            <c:idx val="0"/>
            <c:bubble3D val="0"/>
            <c:spPr>
              <a:solidFill>
                <a:srgbClr val="FE9900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2-825B-4255-AA4E-FFF356DC8250}"/>
              </c:ext>
            </c:extLst>
          </c:dPt>
          <c:dPt>
            <c:idx val="1"/>
            <c:bubble3D val="0"/>
            <c:spPr>
              <a:solidFill>
                <a:srgbClr val="DE8400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5-825B-4255-AA4E-FFF356DC8250}"/>
              </c:ext>
            </c:extLst>
          </c:dPt>
          <c:dPt>
            <c:idx val="2"/>
            <c:bubble3D val="0"/>
            <c:spPr>
              <a:solidFill>
                <a:srgbClr val="FECD86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4-825B-4255-AA4E-FFF356DC825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8-6D1F-4614-BCC5-DD23ECB8537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7-6D1F-4614-BCC5-DD23ECB8537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6-6D1F-4614-BCC5-DD23ECB8537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02575E9-0506-4FE6-A78D-39573D6E9F70}" type="PERCENTAGE">
                      <a:rPr lang="en-US" sz="1800" b="1" smtClean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737616981765634"/>
                      <c:h val="0.126746332512447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25B-4255-AA4E-FFF356DC82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033E824-F1D1-45DF-B7E7-EB8542E3B3A7}" type="PERCENTAGE">
                      <a:rPr lang="en-US" sz="1800" b="1" smtClean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25B-4255-AA4E-FFF356DC825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08A2807-E723-42E9-A53E-5510CE80C2D0}" type="PERCENTAGE">
                      <a:rPr lang="en-US" sz="1800" b="1" smtClean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42551726604897"/>
                      <c:h val="9.30405491905166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25B-4255-AA4E-FFF356DC8250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F0BE353-FF19-48B5-A5B0-7194F61B9A5D}" type="PERCENTAGE">
                      <a:rPr lang="en-US" sz="2000" b="1" smtClean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914003040920107"/>
                      <c:h val="0.1280050547111918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6D1F-4614-BCC5-DD23ECB8537F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D732CDB-95DB-45D3-A733-2DDBE278E35F}" type="PERCENTAGE">
                      <a:rPr lang="en-US" sz="2000" b="1" smtClean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69760153484538"/>
                      <c:h val="9.653699974258415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D1F-4614-BCC5-DD23ECB8537F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C34103B-1D95-4744-9AB2-F0A7C8D49894}" type="PERCENTAGE">
                      <a:rPr lang="en-US" sz="2000" b="1" smtClean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60878789755337"/>
                      <c:h val="0.1000334502946516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D1F-4614-BCC5-DD23ECB85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Food and beverages</c:v>
                </c:pt>
                <c:pt idx="1">
                  <c:v>Sports and travel</c:v>
                </c:pt>
                <c:pt idx="2">
                  <c:v>Electronic accessories</c:v>
                </c:pt>
                <c:pt idx="3">
                  <c:v>Fashion accessories</c:v>
                </c:pt>
                <c:pt idx="4">
                  <c:v>Home and lifestyle</c:v>
                </c:pt>
                <c:pt idx="5">
                  <c:v>Health and beauty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53471.28</c:v>
                </c:pt>
                <c:pt idx="1">
                  <c:v>52497.93</c:v>
                </c:pt>
                <c:pt idx="2">
                  <c:v>51750.03</c:v>
                </c:pt>
                <c:pt idx="3">
                  <c:v>51719.9</c:v>
                </c:pt>
                <c:pt idx="4">
                  <c:v>51297.06</c:v>
                </c:pt>
                <c:pt idx="5">
                  <c:v>46851.18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5B-4255-AA4E-FFF356DC8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16254392932214284"/>
          <c:w val="0.33195435465836581"/>
          <c:h val="0.8357485914397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06448371732142E-2"/>
          <c:y val="7.6044568245125345E-3"/>
          <c:w val="0.92360633973064621"/>
          <c:h val="0.818762748667558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241300">
                  <a:srgbClr val="FFFF0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825B-4255-AA4E-FFF356DC825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25B-4255-AA4E-FFF356DC825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825B-4255-AA4E-FFF356DC825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02575E9-0506-4FE6-A78D-39573D6E9F70}" type="PERCENTAGE">
                      <a:rPr lang="en-US" sz="2000" b="1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58876075005259"/>
                      <c:h val="0.166466010783934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25B-4255-AA4E-FFF356DC82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033E824-F1D1-45DF-B7E7-EB8542E3B3A7}" type="PERCENTAGE">
                      <a:rPr lang="en-US" sz="2000" b="1" smtClean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25B-4255-AA4E-FFF356DC8250}"/>
                </c:ext>
              </c:extLst>
            </c:dLbl>
            <c:dLbl>
              <c:idx val="2"/>
              <c:layout>
                <c:manualLayout>
                  <c:x val="0.18683715461267111"/>
                  <c:y val="0.1700593708316183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08A2807-E723-42E9-A53E-5510CE80C2D0}" type="PERCENTAGE">
                      <a:rPr lang="en-US" sz="2000" b="1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158245928355676"/>
                      <c:h val="0.159473109679799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25B-4255-AA4E-FFF356DC82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Naypyitaw</c:v>
                </c:pt>
                <c:pt idx="1">
                  <c:v>Yangon</c:v>
                </c:pt>
                <c:pt idx="2">
                  <c:v>Mandalay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105303.53</c:v>
                </c:pt>
                <c:pt idx="1">
                  <c:v>101143.21</c:v>
                </c:pt>
                <c:pt idx="2">
                  <c:v>101140.639999999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5B-4255-AA4E-FFF356DC8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198445615186295E-2"/>
          <c:y val="0.77110858130830573"/>
          <c:w val="0.87979711301060703"/>
          <c:h val="0.22539496813962676"/>
        </c:manualLayout>
      </c:layout>
      <c:overlay val="0"/>
      <c:spPr>
        <a:noFill/>
        <a:ln>
          <a:noFill/>
        </a:ln>
        <a:effectLst>
          <a:glow rad="101600">
            <a:schemeClr val="accent4">
              <a:satMod val="175000"/>
              <a:alpha val="40000"/>
            </a:schemeClr>
          </a:glow>
        </a:effectLst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blipFill dpi="0"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8431-B8BC-4B32-AE1B-869BD5C0AE2A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C767-366D-4ECF-A6F1-3F953A2B99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68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15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2967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 images :  </a:t>
            </a: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='https://www.freepik.com/photos/business'&gt;Business photo created by </a:t>
            </a:r>
            <a:r>
              <a:rPr lang="en-US" dirty="0" err="1"/>
              <a:t>drobotdean</a:t>
            </a:r>
            <a:r>
              <a:rPr lang="en-US" dirty="0"/>
              <a:t> - www.freepik.com&lt;/a&gt;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48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476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7490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514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6143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13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872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9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109A-21B3-4AED-9B24-15B880626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8E2A-F2F3-49A2-957A-926577D78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5C57-F9A2-42D3-8CF6-72FD5830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4BF8-B7EC-465F-9305-A35ABAC9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490E-D1D2-415F-BE96-DBF73B7A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716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C12B-ED7C-44E0-AB3A-1EB802D5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03352-93B8-4706-A726-FC4909C45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E761-D03F-4B07-85AC-B758BA91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0DE4-BFF2-4DD8-AABF-5BB81C79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EB91-F9A3-4E8B-A448-854F82E7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15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4B229-B7CE-4C43-8647-8081E5013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2CA-740E-45DF-922C-97B968AE6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A082-F55B-447D-9919-EB2B6B7F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924FD-A234-41C5-B382-0C5828AA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3FB6-CC57-4B8C-BEE8-70259B9E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1759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667F-4A42-4769-9F76-64A261C4F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4069B-AD9E-4FD2-85C7-CA56E7D2E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414C1-9481-4450-BEE2-B273EC64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F7BD5-48FE-4479-BDAD-935E39F0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C7FAA-862A-427D-B2E9-7ECD4466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56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82DB-BCDA-4917-88D8-1AECA61B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8A80-8FB7-4D85-BEA1-BAE86F7A2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22ABA-6911-407D-B24E-35E3AA63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4888D-4CA5-4F5C-8822-8A3FBE81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CBF1-B3EF-4AEB-A8E7-21B81084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4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FA7-5EB5-45A2-8545-4EE19F17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874B-A9BC-42E2-8900-580F208EF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7DB26-5055-4490-AE13-01893971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71663-33E2-49F4-AD7F-7FF39035C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E8C53-25D3-46D3-995C-A4B2A2E3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13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A228-E5C4-4276-A4F6-46F06402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4E2A1-EDA3-44BB-B335-6EB8241C7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43637-598C-47AF-BFFA-98CA5BE46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D2D6C-7B4F-42AE-8889-68E76E4A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FC1CF-8412-43F1-A888-0ABCC6C6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46DA3-E6E7-44C9-85E8-E149F047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98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EEF7-A177-4443-B24C-41C40C81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E5D14-E479-47B6-9A92-366463E57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87FE4-F1D9-43E0-9199-1D80D377E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8E8FE-C386-4CFB-8BE8-E62223BD4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69A3C-8F99-482C-A0B7-430FF68ED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C0A86-DF2E-48B2-9694-388ACB11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07717-F40D-42D4-8066-60304C85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529F1-9D1A-4219-93EB-FA054BA8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79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98F5-AE7F-47AF-B5E6-2715C6F5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4DA2-C06B-4FB3-B9A7-5FCFA159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79F58-0C58-4534-8EA9-A70D80CD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B6AC3-2A1E-4B55-9F85-EC4DFE8F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23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FFACA-70E8-4B04-9552-9935820A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FC4C8-9E6C-433D-A108-052F6087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9FB3-847A-43BF-8DFE-1CD61A6E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88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DF6-C1AA-4B20-9AAF-56E32688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1A13-1675-4059-B45B-A77757B93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9A5C0-AF5B-44DC-A682-84AAB05C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C4FA9-6241-4B09-829B-57067D04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C6C1A-93CE-475B-9025-9FFDDEE5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15B8C-EEA5-4E22-8D0F-D76EA7F7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3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E581-9ABB-4B86-A245-B74FEAE8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1AD9-6E0B-4B07-BC1B-FBCEE4DE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2214-BDC5-4F3B-A454-C64095F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E5A2-E0F9-419E-9708-07448B86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E42E0-B021-449E-A119-E9D12DB3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1694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E124-976C-4B60-9586-9146F5FC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6A346-EC3F-4ED9-833D-FDB883258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78078-91B6-4AAB-BFB5-AD3616F1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48079-D862-40FB-8123-A6A7DE45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D1913-5B66-4DB2-AC15-094E4344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29E82-2304-42B8-AC3C-E02CE825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CBDE-02EE-4B02-B1A7-AF3014F6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58CD7-6865-4B5D-A136-983C5A9D9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C731C-EA89-4E85-B21F-CBD3864B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2CACB-E603-4529-8C99-9FD2C885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BCA09-2F50-4D2D-B400-6A1B2E46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628330-B72C-483A-8650-07BBEA724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FCEBC-7733-47E5-AF33-401040A20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AB3D0-6061-48F3-9A7E-88673991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F483F-F973-47D7-951C-D54B54D7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D37C-B19D-4856-B649-3E9FAA37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DA0A-72D5-4A47-8608-90887338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40760-859E-4D65-ADAF-C6525299D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495C0-E2FC-4568-BC2B-B312CDA0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27C3-8E1F-4007-884C-C6397551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BB95-3657-4C2A-B4AB-7CEBA3A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283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32E3-1CF2-4D7E-8107-DFBEA42E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644C-2B15-4E7F-8664-B0584B7DB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F0366-C28B-4BDA-845E-F27527A1C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D4F05-A819-4AF6-AB17-308DD67A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8503A-166E-472B-964E-5E7FC155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62E2D-A7E0-4A99-BB6A-DF7C3D8E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82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3A3-F4FC-45A7-A280-B1AABF0B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C8917-0680-4D3C-B7BD-B9BCA1C9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A027F-B654-43A0-A51D-FB6115F0B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17CC2-BBC3-42A6-BEB1-84CDCF6BA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783B8-A2EE-4C6A-88C6-22322E1FD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6C0-BEAF-468F-8260-6988D8AE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25079-910A-4AFC-85D3-0C244E9F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8DECD-AB56-46C3-A011-F7D96D5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290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48BF-F5EC-4208-8675-2D4022EC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20738-FA88-4028-BBC6-3BCEC18C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A47AB-A97C-4756-84B3-0A56BA83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BA8CB-41E4-464D-99C5-0162A8E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96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0BD16-A135-48C0-ACF6-A0668E2B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DB9B6-5C40-4AEA-A88A-493A90DD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0684-089C-4E8D-A267-EAC47A42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592D-43E8-4B55-B7CD-C005EDA0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1B98-1FCE-4191-8E6D-6D0A24A7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C4DFA-7C12-404F-89A0-AE4D03DC6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5D3DF-A55B-416A-B7AC-6D47BBE4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54116-9698-4FC1-9A65-8AE4E8E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2455F-A027-49C8-A8E9-6B66C2D2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72E9-95D4-4476-AA0D-C60224FD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948E3-B2D4-43CA-B95C-D20133AA9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98E69-A328-4467-A137-036744F7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1798-B039-4C8A-A0E9-EDF9AA152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15/05/2024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6C0-F3C2-412C-997D-62FB23B3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CB663-09ED-4366-AC4C-86761BB2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65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DE22D-EF3A-4FAB-A025-F27A1269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24" y="365126"/>
            <a:ext cx="11090753" cy="8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5472-4EC2-4C9C-81D2-F8D09A70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623" y="1453019"/>
            <a:ext cx="11090753" cy="47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03086-C061-4825-BFB5-39C4669F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94" y="6356350"/>
            <a:ext cx="430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86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D94B709-68DB-46FC-B455-CB50540940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43181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D94B709-68DB-46FC-B455-CB5054094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C38A36E-B0DB-4B2C-9E14-CB1CA68923A4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6ECFE-CB03-472A-A5AF-459AC7B9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1AD5B-7DEC-4863-9F2B-2F6D340F2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36265-12B6-4411-B2A0-99897D704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DABFE-CF63-491E-84AB-A903E335096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F056C-3D55-4AF4-A2DD-96ACA21B5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CDB6D-74BE-4C5E-AFC2-232D4404A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Hands of person wearing gray sweater typing on laptop with a tablet, digital pen, and cup of coffee">
            <a:extLst>
              <a:ext uri="{FF2B5EF4-FFF2-40B4-BE49-F238E27FC236}">
                <a16:creationId xmlns:a16="http://schemas.microsoft.com/office/drawing/2014/main" id="{BE6625A1-B16C-4DA9-882F-5BA151164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06"/>
            <a:ext cx="10271669" cy="6858000"/>
          </a:xfrm>
          <a:prstGeom prst="rect">
            <a:avLst/>
          </a:prstGeom>
        </p:spPr>
      </p:pic>
      <p:pic>
        <p:nvPicPr>
          <p:cNvPr id="103" name="Picture 2" descr="Image result for 24slides logo">
            <a:extLst>
              <a:ext uri="{FF2B5EF4-FFF2-40B4-BE49-F238E27FC236}">
                <a16:creationId xmlns:a16="http://schemas.microsoft.com/office/drawing/2014/main" id="{A8FBF9DD-8E3C-4661-8E4B-646A7C79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519" y="6193180"/>
            <a:ext cx="1272631" cy="4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57D70E-E2C7-43C8-A60F-8391144D08B7}"/>
              </a:ext>
            </a:extLst>
          </p:cNvPr>
          <p:cNvSpPr/>
          <p:nvPr/>
        </p:nvSpPr>
        <p:spPr>
          <a:xfrm>
            <a:off x="0" y="-11806"/>
            <a:ext cx="10271669" cy="686980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: Top Corners Rounded 99">
            <a:extLst>
              <a:ext uri="{FF2B5EF4-FFF2-40B4-BE49-F238E27FC236}">
                <a16:creationId xmlns:a16="http://schemas.microsoft.com/office/drawing/2014/main" id="{A087BAB0-877E-4C77-9D35-1F2E7812167F}"/>
              </a:ext>
            </a:extLst>
          </p:cNvPr>
          <p:cNvSpPr/>
          <p:nvPr/>
        </p:nvSpPr>
        <p:spPr>
          <a:xfrm rot="5400000">
            <a:off x="3484179" y="777945"/>
            <a:ext cx="1781941" cy="8750304"/>
          </a:xfrm>
          <a:prstGeom prst="round2SameRect">
            <a:avLst>
              <a:gd name="adj1" fmla="val 19117"/>
              <a:gd name="adj2" fmla="val 0"/>
            </a:avLst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D7DD958-2E54-436B-8747-9A9DAA4BECE8}"/>
              </a:ext>
            </a:extLst>
          </p:cNvPr>
          <p:cNvSpPr/>
          <p:nvPr/>
        </p:nvSpPr>
        <p:spPr>
          <a:xfrm>
            <a:off x="647700" y="4582461"/>
            <a:ext cx="7882842" cy="114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An analysis on some products of Amazon in three different cities which are Mandalay, Yangon, Naypyitaw.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F1ECE-ED00-4094-A343-4F295FED8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580476"/>
            <a:ext cx="7578826" cy="1507450"/>
          </a:xfrm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ID" sz="5400" dirty="0">
                <a:solidFill>
                  <a:schemeClr val="bg1"/>
                </a:solidFill>
              </a:rPr>
              <a:t>Amazon Dataset Analysis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EB59B6-7FF3-4365-A7ED-5ABC8BDE8160}"/>
              </a:ext>
            </a:extLst>
          </p:cNvPr>
          <p:cNvSpPr/>
          <p:nvPr/>
        </p:nvSpPr>
        <p:spPr>
          <a:xfrm>
            <a:off x="4421449" y="-3059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CDFA2A-FB34-4121-9BAD-CAF9D9AE8B97}"/>
              </a:ext>
            </a:extLst>
          </p:cNvPr>
          <p:cNvSpPr/>
          <p:nvPr/>
        </p:nvSpPr>
        <p:spPr>
          <a:xfrm>
            <a:off x="647700" y="3894587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C58D56-97C9-486F-A6EE-11E48E791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3" y="4107003"/>
            <a:ext cx="1374040" cy="4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34F297F-6DA0-4F61-B941-540E3F8263F8}"/>
              </a:ext>
            </a:extLst>
          </p:cNvPr>
          <p:cNvSpPr/>
          <p:nvPr/>
        </p:nvSpPr>
        <p:spPr>
          <a:xfrm>
            <a:off x="-2891" y="0"/>
            <a:ext cx="11547190" cy="62372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C577D1-77E4-4CEA-87D4-05E7482A39C0}"/>
              </a:ext>
            </a:extLst>
          </p:cNvPr>
          <p:cNvSpPr/>
          <p:nvPr/>
        </p:nvSpPr>
        <p:spPr>
          <a:xfrm>
            <a:off x="0" y="-867229"/>
            <a:ext cx="667657" cy="667657"/>
          </a:xfrm>
          <a:prstGeom prst="ellipse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FF3942-D036-41B8-8DE7-ACF0A493F059}"/>
              </a:ext>
            </a:extLst>
          </p:cNvPr>
          <p:cNvSpPr/>
          <p:nvPr/>
        </p:nvSpPr>
        <p:spPr>
          <a:xfrm>
            <a:off x="880533" y="-867229"/>
            <a:ext cx="667657" cy="66765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A8AAFC-D307-4F85-A448-E910FF90B368}"/>
              </a:ext>
            </a:extLst>
          </p:cNvPr>
          <p:cNvSpPr/>
          <p:nvPr/>
        </p:nvSpPr>
        <p:spPr>
          <a:xfrm>
            <a:off x="1761066" y="-867229"/>
            <a:ext cx="667657" cy="667657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1200713"/>
            <a:ext cx="4043665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endParaRPr lang="en-ID" sz="40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3B61B-A66C-4D9B-ADA5-5BB77717EF33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73136DB-9AC0-4F90-9DFA-703BE322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10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0A0DB-41E0-46F6-8533-1B11BDE9FB28}"/>
              </a:ext>
            </a:extLst>
          </p:cNvPr>
          <p:cNvSpPr/>
          <p:nvPr/>
        </p:nvSpPr>
        <p:spPr>
          <a:xfrm>
            <a:off x="647700" y="2099749"/>
            <a:ext cx="4038600" cy="229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C110FC6-9134-45CF-989A-42E628507CD5}"/>
              </a:ext>
            </a:extLst>
          </p:cNvPr>
          <p:cNvSpPr/>
          <p:nvPr/>
        </p:nvSpPr>
        <p:spPr>
          <a:xfrm>
            <a:off x="3550921" y="2347198"/>
            <a:ext cx="3864124" cy="156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6DEAE2-8552-36B6-A471-491EBADAF11D}"/>
              </a:ext>
            </a:extLst>
          </p:cNvPr>
          <p:cNvSpPr txBox="1"/>
          <p:nvPr/>
        </p:nvSpPr>
        <p:spPr>
          <a:xfrm>
            <a:off x="1303021" y="1006383"/>
            <a:ext cx="9475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 err="1">
                <a:solidFill>
                  <a:schemeClr val="bg1"/>
                </a:solidFill>
              </a:rPr>
              <a:t>That,s</a:t>
            </a:r>
            <a:r>
              <a:rPr lang="en-US" sz="6600" b="1" u="sng" dirty="0">
                <a:solidFill>
                  <a:schemeClr val="bg1"/>
                </a:solidFill>
              </a:rPr>
              <a:t> all from my analysis</a:t>
            </a:r>
            <a:endParaRPr lang="en-IN" sz="6600" b="1" u="sn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E16D1-B221-D7F0-2BE7-C4F1F3A6CB40}"/>
              </a:ext>
            </a:extLst>
          </p:cNvPr>
          <p:cNvSpPr txBox="1"/>
          <p:nvPr/>
        </p:nvSpPr>
        <p:spPr>
          <a:xfrm>
            <a:off x="4000500" y="2404348"/>
            <a:ext cx="3291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THANK YOU VERY MUCH</a:t>
            </a:r>
            <a:endParaRPr lang="en-IN" sz="4400" b="1" i="1" dirty="0"/>
          </a:p>
        </p:txBody>
      </p:sp>
    </p:spTree>
    <p:extLst>
      <p:ext uri="{BB962C8B-B14F-4D97-AF65-F5344CB8AC3E}">
        <p14:creationId xmlns:p14="http://schemas.microsoft.com/office/powerpoint/2010/main" val="269320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Quote Slide</a:t>
            </a:r>
            <a:endParaRPr lang="en-ID" sz="4000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ED406A3-6373-4D7A-9EBF-B1A3AEA1458D}"/>
              </a:ext>
            </a:extLst>
          </p:cNvPr>
          <p:cNvSpPr/>
          <p:nvPr/>
        </p:nvSpPr>
        <p:spPr>
          <a:xfrm rot="16200000" flipH="1">
            <a:off x="2941957" y="-346682"/>
            <a:ext cx="3420112" cy="8008623"/>
          </a:xfrm>
          <a:prstGeom prst="round2SameRect">
            <a:avLst>
              <a:gd name="adj1" fmla="val 893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9BD0A460-3D62-4843-BD40-CFD9A8801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504" y="1108314"/>
            <a:ext cx="1837123" cy="1837123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CCCE84-A082-4435-A188-269D4D526300}"/>
              </a:ext>
            </a:extLst>
          </p:cNvPr>
          <p:cNvSpPr txBox="1">
            <a:spLocks/>
          </p:cNvSpPr>
          <p:nvPr/>
        </p:nvSpPr>
        <p:spPr>
          <a:xfrm>
            <a:off x="1310281" y="2185714"/>
            <a:ext cx="5374397" cy="29438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There is 3 different cities which are divided into 3 different branches. That are along with number of orders -  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A-Yangon-340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B-Mandalay-332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C-Naypyitaw-328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118090A9-C0D4-4381-98FD-04AB28DB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2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582354-81A1-4963-9413-4199C5BAD690}"/>
              </a:ext>
            </a:extLst>
          </p:cNvPr>
          <p:cNvSpPr/>
          <p:nvPr/>
        </p:nvSpPr>
        <p:spPr>
          <a:xfrm>
            <a:off x="1141677" y="4889214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FBB12-74CC-481A-B1C5-906B405B8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0" y="5101630"/>
            <a:ext cx="1374040" cy="414489"/>
          </a:xfrm>
          <a:prstGeom prst="rect">
            <a:avLst/>
          </a:prstGeom>
        </p:spPr>
      </p:pic>
      <p:pic>
        <p:nvPicPr>
          <p:cNvPr id="6" name="Picture 5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D0101EF0-D8FD-4B52-8273-69ECCAAD30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4" r="16736"/>
          <a:stretch/>
        </p:blipFill>
        <p:spPr>
          <a:xfrm flipH="1">
            <a:off x="6529138" y="679787"/>
            <a:ext cx="4983630" cy="55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2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164969" y="-96789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endParaRPr lang="en-ID" sz="40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4A7B9BF-8BAA-4D7B-B034-A017F30791F5}"/>
              </a:ext>
            </a:extLst>
          </p:cNvPr>
          <p:cNvSpPr/>
          <p:nvPr/>
        </p:nvSpPr>
        <p:spPr>
          <a:xfrm>
            <a:off x="1432786" y="2041702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endParaRPr lang="en-US" sz="16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85C97123-AB5E-4145-B936-53A9C20F9421}"/>
              </a:ext>
            </a:extLst>
          </p:cNvPr>
          <p:cNvSpPr/>
          <p:nvPr/>
        </p:nvSpPr>
        <p:spPr>
          <a:xfrm>
            <a:off x="667657" y="2984450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A7FED7F-9683-44B9-B501-D906DE6BBDEE}"/>
              </a:ext>
            </a:extLst>
          </p:cNvPr>
          <p:cNvSpPr/>
          <p:nvPr/>
        </p:nvSpPr>
        <p:spPr>
          <a:xfrm>
            <a:off x="647700" y="2984450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38451A-3AEB-445C-B82B-1BF073F9FEB6}"/>
              </a:ext>
            </a:extLst>
          </p:cNvPr>
          <p:cNvSpPr/>
          <p:nvPr/>
        </p:nvSpPr>
        <p:spPr>
          <a:xfrm>
            <a:off x="1432786" y="3116328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Electronic Accessories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6CA2633-BBA3-4684-B613-D8E86034791A}"/>
              </a:ext>
            </a:extLst>
          </p:cNvPr>
          <p:cNvSpPr/>
          <p:nvPr/>
        </p:nvSpPr>
        <p:spPr>
          <a:xfrm>
            <a:off x="667657" y="4059076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1ECE8ED-2159-4E5A-92F4-B1A6336A3FD8}"/>
              </a:ext>
            </a:extLst>
          </p:cNvPr>
          <p:cNvSpPr/>
          <p:nvPr/>
        </p:nvSpPr>
        <p:spPr>
          <a:xfrm>
            <a:off x="647700" y="4059076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557EE4B-CB99-4174-9A9F-8FA4EAAFF58F}"/>
              </a:ext>
            </a:extLst>
          </p:cNvPr>
          <p:cNvSpPr/>
          <p:nvPr/>
        </p:nvSpPr>
        <p:spPr>
          <a:xfrm>
            <a:off x="1432786" y="4190954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Sports and Travel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7CBEA2F-8E93-470F-8D64-9726DACA87F7}"/>
              </a:ext>
            </a:extLst>
          </p:cNvPr>
          <p:cNvSpPr/>
          <p:nvPr/>
        </p:nvSpPr>
        <p:spPr>
          <a:xfrm>
            <a:off x="667657" y="5133703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129B7384-5713-462B-B485-F22BD2A22A01}"/>
              </a:ext>
            </a:extLst>
          </p:cNvPr>
          <p:cNvSpPr/>
          <p:nvPr/>
        </p:nvSpPr>
        <p:spPr>
          <a:xfrm>
            <a:off x="647700" y="5133703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3949954-1B35-4BBC-A210-A18BDDD60AC3}"/>
              </a:ext>
            </a:extLst>
          </p:cNvPr>
          <p:cNvSpPr/>
          <p:nvPr/>
        </p:nvSpPr>
        <p:spPr>
          <a:xfrm>
            <a:off x="1432786" y="5265581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 and Lifestyle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B2EA09AC-D474-45D7-BEBB-25EC72D9ED36}"/>
              </a:ext>
            </a:extLst>
          </p:cNvPr>
          <p:cNvSpPr/>
          <p:nvPr/>
        </p:nvSpPr>
        <p:spPr>
          <a:xfrm>
            <a:off x="4876800" y="302005"/>
            <a:ext cx="1474062" cy="513336"/>
          </a:xfrm>
          <a:prstGeom prst="round2Same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Yangon</a:t>
            </a:r>
            <a:r>
              <a:rPr lang="en-US" dirty="0"/>
              <a:t> </a:t>
            </a:r>
          </a:p>
        </p:txBody>
      </p:sp>
      <p:sp>
        <p:nvSpPr>
          <p:cNvPr id="123" name="Rectangle: Top Corners Rounded 122">
            <a:extLst>
              <a:ext uri="{FF2B5EF4-FFF2-40B4-BE49-F238E27FC236}">
                <a16:creationId xmlns:a16="http://schemas.microsoft.com/office/drawing/2014/main" id="{0D1A7D32-03ED-4AA1-8E1F-0D1C80A22AAE}"/>
              </a:ext>
            </a:extLst>
          </p:cNvPr>
          <p:cNvSpPr/>
          <p:nvPr/>
        </p:nvSpPr>
        <p:spPr>
          <a:xfrm>
            <a:off x="6612202" y="302005"/>
            <a:ext cx="1474062" cy="513336"/>
          </a:xfrm>
          <a:prstGeom prst="round2Same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Mandalay</a:t>
            </a:r>
            <a:endParaRPr lang="en-US" dirty="0"/>
          </a:p>
        </p:txBody>
      </p:sp>
      <p:sp>
        <p:nvSpPr>
          <p:cNvPr id="124" name="Rectangle: Top Corners Rounded 123">
            <a:extLst>
              <a:ext uri="{FF2B5EF4-FFF2-40B4-BE49-F238E27FC236}">
                <a16:creationId xmlns:a16="http://schemas.microsoft.com/office/drawing/2014/main" id="{1E617B4B-9417-406D-8204-4E2CF26C4765}"/>
              </a:ext>
            </a:extLst>
          </p:cNvPr>
          <p:cNvSpPr/>
          <p:nvPr/>
        </p:nvSpPr>
        <p:spPr>
          <a:xfrm>
            <a:off x="8347604" y="302005"/>
            <a:ext cx="1474062" cy="513336"/>
          </a:xfrm>
          <a:prstGeom prst="round2Same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Naypyitaw</a:t>
            </a:r>
            <a:endParaRPr lang="en-US" dirty="0"/>
          </a:p>
        </p:txBody>
      </p:sp>
      <p:sp>
        <p:nvSpPr>
          <p:cNvPr id="125" name="Rectangle: Top Corners Rounded 124">
            <a:extLst>
              <a:ext uri="{FF2B5EF4-FFF2-40B4-BE49-F238E27FC236}">
                <a16:creationId xmlns:a16="http://schemas.microsoft.com/office/drawing/2014/main" id="{FA2DD85A-D468-4E74-B784-8BDC160DA8AA}"/>
              </a:ext>
            </a:extLst>
          </p:cNvPr>
          <p:cNvSpPr/>
          <p:nvPr/>
        </p:nvSpPr>
        <p:spPr>
          <a:xfrm>
            <a:off x="10083007" y="302005"/>
            <a:ext cx="1474062" cy="513336"/>
          </a:xfrm>
          <a:prstGeom prst="round2Same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Total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F1539F-586C-4AB1-97D7-718D15B0C344}"/>
              </a:ext>
            </a:extLst>
          </p:cNvPr>
          <p:cNvCxnSpPr/>
          <p:nvPr/>
        </p:nvCxnSpPr>
        <p:spPr>
          <a:xfrm>
            <a:off x="3611880" y="2784594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3958621-6384-4510-B9A9-D40C5858021E}"/>
              </a:ext>
            </a:extLst>
          </p:cNvPr>
          <p:cNvCxnSpPr/>
          <p:nvPr/>
        </p:nvCxnSpPr>
        <p:spPr>
          <a:xfrm>
            <a:off x="3611880" y="3859220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5FD664A-9E0E-41BA-B76F-5ED450066D49}"/>
              </a:ext>
            </a:extLst>
          </p:cNvPr>
          <p:cNvCxnSpPr/>
          <p:nvPr/>
        </p:nvCxnSpPr>
        <p:spPr>
          <a:xfrm>
            <a:off x="3611880" y="4933846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F891B6-B517-47BF-9284-1E9913AFE1B5}"/>
              </a:ext>
            </a:extLst>
          </p:cNvPr>
          <p:cNvCxnSpPr>
            <a:cxnSpLocks/>
          </p:cNvCxnSpPr>
          <p:nvPr/>
        </p:nvCxnSpPr>
        <p:spPr>
          <a:xfrm>
            <a:off x="6481532" y="510540"/>
            <a:ext cx="0" cy="63474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76BF9F3-76C7-4F5C-97B5-FCB469EB07E8}"/>
              </a:ext>
            </a:extLst>
          </p:cNvPr>
          <p:cNvCxnSpPr>
            <a:cxnSpLocks/>
          </p:cNvCxnSpPr>
          <p:nvPr/>
        </p:nvCxnSpPr>
        <p:spPr>
          <a:xfrm>
            <a:off x="8216934" y="510540"/>
            <a:ext cx="0" cy="63474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7CF7F0E-E3BE-4F7F-B752-95FA30C8539F}"/>
              </a:ext>
            </a:extLst>
          </p:cNvPr>
          <p:cNvCxnSpPr>
            <a:cxnSpLocks/>
          </p:cNvCxnSpPr>
          <p:nvPr/>
        </p:nvCxnSpPr>
        <p:spPr>
          <a:xfrm>
            <a:off x="9952336" y="510540"/>
            <a:ext cx="0" cy="63474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B2D5BB0-398B-4A7F-A88D-694527C411BF}"/>
              </a:ext>
            </a:extLst>
          </p:cNvPr>
          <p:cNvGrpSpPr/>
          <p:nvPr/>
        </p:nvGrpSpPr>
        <p:grpSpPr>
          <a:xfrm>
            <a:off x="836736" y="5327563"/>
            <a:ext cx="313171" cy="287194"/>
            <a:chOff x="7005638" y="2909888"/>
            <a:chExt cx="344488" cy="315913"/>
          </a:xfrm>
        </p:grpSpPr>
        <p:sp>
          <p:nvSpPr>
            <p:cNvPr id="170" name="Oval 302">
              <a:extLst>
                <a:ext uri="{FF2B5EF4-FFF2-40B4-BE49-F238E27FC236}">
                  <a16:creationId xmlns:a16="http://schemas.microsoft.com/office/drawing/2014/main" id="{37C5B34A-C34E-46C5-923D-5EF1DEF80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Oval 303">
              <a:extLst>
                <a:ext uri="{FF2B5EF4-FFF2-40B4-BE49-F238E27FC236}">
                  <a16:creationId xmlns:a16="http://schemas.microsoft.com/office/drawing/2014/main" id="{82E5A5A5-3DFE-4D5F-9B8E-D330C9CD7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Oval 304">
              <a:extLst>
                <a:ext uri="{FF2B5EF4-FFF2-40B4-BE49-F238E27FC236}">
                  <a16:creationId xmlns:a16="http://schemas.microsoft.com/office/drawing/2014/main" id="{3BB9AF55-F55B-4775-A3FF-A2DF7F15B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305">
              <a:extLst>
                <a:ext uri="{FF2B5EF4-FFF2-40B4-BE49-F238E27FC236}">
                  <a16:creationId xmlns:a16="http://schemas.microsoft.com/office/drawing/2014/main" id="{F6262395-E1A7-44E7-893B-16E8A1082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306">
              <a:extLst>
                <a:ext uri="{FF2B5EF4-FFF2-40B4-BE49-F238E27FC236}">
                  <a16:creationId xmlns:a16="http://schemas.microsoft.com/office/drawing/2014/main" id="{F34252E6-DCFE-4C97-BB4C-5E02D3306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307">
              <a:extLst>
                <a:ext uri="{FF2B5EF4-FFF2-40B4-BE49-F238E27FC236}">
                  <a16:creationId xmlns:a16="http://schemas.microsoft.com/office/drawing/2014/main" id="{E3DBE2EF-8597-4727-9C21-62815811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308">
              <a:extLst>
                <a:ext uri="{FF2B5EF4-FFF2-40B4-BE49-F238E27FC236}">
                  <a16:creationId xmlns:a16="http://schemas.microsoft.com/office/drawing/2014/main" id="{080AADDD-30BE-4669-B2C4-9B60862C5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8" name="Slide Number Placeholder 3">
            <a:extLst>
              <a:ext uri="{FF2B5EF4-FFF2-40B4-BE49-F238E27FC236}">
                <a16:creationId xmlns:a16="http://schemas.microsoft.com/office/drawing/2014/main" id="{965A05F2-87D3-4366-A41F-7454C4E4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3374" y="6519141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3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CDC8A7-2D19-F634-1BF3-76BF865516E8}"/>
              </a:ext>
            </a:extLst>
          </p:cNvPr>
          <p:cNvSpPr/>
          <p:nvPr/>
        </p:nvSpPr>
        <p:spPr>
          <a:xfrm>
            <a:off x="682897" y="6063343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83DBBB-EC1D-9351-7D3A-84B64D2D931D}"/>
              </a:ext>
            </a:extLst>
          </p:cNvPr>
          <p:cNvSpPr/>
          <p:nvPr/>
        </p:nvSpPr>
        <p:spPr>
          <a:xfrm>
            <a:off x="662940" y="6063343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8FE42A-E8B9-42C3-DEFD-58811BC0C979}"/>
              </a:ext>
            </a:extLst>
          </p:cNvPr>
          <p:cNvSpPr/>
          <p:nvPr/>
        </p:nvSpPr>
        <p:spPr>
          <a:xfrm>
            <a:off x="1448026" y="6195221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Health and Beauty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420D4-A868-D030-FEE3-5249C2DD9122}"/>
              </a:ext>
            </a:extLst>
          </p:cNvPr>
          <p:cNvGrpSpPr/>
          <p:nvPr/>
        </p:nvGrpSpPr>
        <p:grpSpPr>
          <a:xfrm>
            <a:off x="851976" y="6257203"/>
            <a:ext cx="313171" cy="287194"/>
            <a:chOff x="7005638" y="2909888"/>
            <a:chExt cx="344488" cy="315913"/>
          </a:xfrm>
        </p:grpSpPr>
        <p:sp>
          <p:nvSpPr>
            <p:cNvPr id="6" name="Oval 302">
              <a:extLst>
                <a:ext uri="{FF2B5EF4-FFF2-40B4-BE49-F238E27FC236}">
                  <a16:creationId xmlns:a16="http://schemas.microsoft.com/office/drawing/2014/main" id="{2DAF0412-A3A0-2234-F9E6-F54529F6E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Oval 303">
              <a:extLst>
                <a:ext uri="{FF2B5EF4-FFF2-40B4-BE49-F238E27FC236}">
                  <a16:creationId xmlns:a16="http://schemas.microsoft.com/office/drawing/2014/main" id="{036B7AFD-F449-2A09-0DB5-C82655BF8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304">
              <a:extLst>
                <a:ext uri="{FF2B5EF4-FFF2-40B4-BE49-F238E27FC236}">
                  <a16:creationId xmlns:a16="http://schemas.microsoft.com/office/drawing/2014/main" id="{E302821B-3109-F786-0730-D60A2C257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05">
              <a:extLst>
                <a:ext uri="{FF2B5EF4-FFF2-40B4-BE49-F238E27FC236}">
                  <a16:creationId xmlns:a16="http://schemas.microsoft.com/office/drawing/2014/main" id="{3CA5602A-55E4-29BC-97D6-F93E7E418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06">
              <a:extLst>
                <a:ext uri="{FF2B5EF4-FFF2-40B4-BE49-F238E27FC236}">
                  <a16:creationId xmlns:a16="http://schemas.microsoft.com/office/drawing/2014/main" id="{DED070A5-C181-4E1C-50FB-F83A262DD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307">
              <a:extLst>
                <a:ext uri="{FF2B5EF4-FFF2-40B4-BE49-F238E27FC236}">
                  <a16:creationId xmlns:a16="http://schemas.microsoft.com/office/drawing/2014/main" id="{23CD9AEF-5E9E-CD72-DBC6-C5ACA4B3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308">
              <a:extLst>
                <a:ext uri="{FF2B5EF4-FFF2-40B4-BE49-F238E27FC236}">
                  <a16:creationId xmlns:a16="http://schemas.microsoft.com/office/drawing/2014/main" id="{A13A0685-3157-5D95-B3E2-4520D6C9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C2E4AE-6844-E518-2B83-9ECF4ED029F6}"/>
              </a:ext>
            </a:extLst>
          </p:cNvPr>
          <p:cNvSpPr/>
          <p:nvPr/>
        </p:nvSpPr>
        <p:spPr>
          <a:xfrm>
            <a:off x="660037" y="999853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53A0B4-69B3-08C0-A132-B3C95FA090D6}"/>
              </a:ext>
            </a:extLst>
          </p:cNvPr>
          <p:cNvSpPr/>
          <p:nvPr/>
        </p:nvSpPr>
        <p:spPr>
          <a:xfrm>
            <a:off x="640080" y="999853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16A78-2A97-F623-36C5-66AFE5045067}"/>
              </a:ext>
            </a:extLst>
          </p:cNvPr>
          <p:cNvSpPr/>
          <p:nvPr/>
        </p:nvSpPr>
        <p:spPr>
          <a:xfrm>
            <a:off x="1425166" y="1131731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Fashion Accessories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89E14B-D062-EC6C-E7EB-EA0B000462EC}"/>
              </a:ext>
            </a:extLst>
          </p:cNvPr>
          <p:cNvGrpSpPr/>
          <p:nvPr/>
        </p:nvGrpSpPr>
        <p:grpSpPr>
          <a:xfrm>
            <a:off x="829116" y="1193713"/>
            <a:ext cx="313171" cy="287194"/>
            <a:chOff x="7005638" y="2909888"/>
            <a:chExt cx="344488" cy="315913"/>
          </a:xfrm>
        </p:grpSpPr>
        <p:sp>
          <p:nvSpPr>
            <p:cNvPr id="20" name="Oval 302">
              <a:extLst>
                <a:ext uri="{FF2B5EF4-FFF2-40B4-BE49-F238E27FC236}">
                  <a16:creationId xmlns:a16="http://schemas.microsoft.com/office/drawing/2014/main" id="{3D48AE9C-BAC2-4CF7-4FD6-997C098B6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3">
              <a:extLst>
                <a:ext uri="{FF2B5EF4-FFF2-40B4-BE49-F238E27FC236}">
                  <a16:creationId xmlns:a16="http://schemas.microsoft.com/office/drawing/2014/main" id="{7091917E-E97D-7B7A-2E93-93BF95179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Oval 304">
              <a:extLst>
                <a:ext uri="{FF2B5EF4-FFF2-40B4-BE49-F238E27FC236}">
                  <a16:creationId xmlns:a16="http://schemas.microsoft.com/office/drawing/2014/main" id="{5468F823-B3B2-D109-41CE-3A10BDD0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05">
              <a:extLst>
                <a:ext uri="{FF2B5EF4-FFF2-40B4-BE49-F238E27FC236}">
                  <a16:creationId xmlns:a16="http://schemas.microsoft.com/office/drawing/2014/main" id="{4D963EF4-204A-236B-E193-433E3D09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306">
              <a:extLst>
                <a:ext uri="{FF2B5EF4-FFF2-40B4-BE49-F238E27FC236}">
                  <a16:creationId xmlns:a16="http://schemas.microsoft.com/office/drawing/2014/main" id="{55752FA1-4B66-B5DC-ECEE-D937127C3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07">
              <a:extLst>
                <a:ext uri="{FF2B5EF4-FFF2-40B4-BE49-F238E27FC236}">
                  <a16:creationId xmlns:a16="http://schemas.microsoft.com/office/drawing/2014/main" id="{D1C55791-0A30-BCE2-255B-E8F496D4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08">
              <a:extLst>
                <a:ext uri="{FF2B5EF4-FFF2-40B4-BE49-F238E27FC236}">
                  <a16:creationId xmlns:a16="http://schemas.microsoft.com/office/drawing/2014/main" id="{C9F2204A-3A92-0048-034B-13D940F95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AA5FB92-1201-7E5E-9165-A38654C507AE}"/>
              </a:ext>
            </a:extLst>
          </p:cNvPr>
          <p:cNvSpPr/>
          <p:nvPr/>
        </p:nvSpPr>
        <p:spPr>
          <a:xfrm>
            <a:off x="660037" y="1937113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Food and Beverages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FE34452-20EB-C404-614F-973BDB68EBEF}"/>
              </a:ext>
            </a:extLst>
          </p:cNvPr>
          <p:cNvSpPr/>
          <p:nvPr/>
        </p:nvSpPr>
        <p:spPr>
          <a:xfrm>
            <a:off x="640080" y="1937113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63DB98-B52D-4755-8661-D11762ACF572}"/>
              </a:ext>
            </a:extLst>
          </p:cNvPr>
          <p:cNvSpPr/>
          <p:nvPr/>
        </p:nvSpPr>
        <p:spPr>
          <a:xfrm>
            <a:off x="1425166" y="2068991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endParaRPr lang="en-US" sz="16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7D15FC-016B-F6ED-426B-750D7E6E8079}"/>
              </a:ext>
            </a:extLst>
          </p:cNvPr>
          <p:cNvGrpSpPr/>
          <p:nvPr/>
        </p:nvGrpSpPr>
        <p:grpSpPr>
          <a:xfrm>
            <a:off x="829116" y="2130973"/>
            <a:ext cx="313171" cy="287194"/>
            <a:chOff x="7005638" y="2909888"/>
            <a:chExt cx="344488" cy="315913"/>
          </a:xfrm>
        </p:grpSpPr>
        <p:sp>
          <p:nvSpPr>
            <p:cNvPr id="33" name="Oval 302">
              <a:extLst>
                <a:ext uri="{FF2B5EF4-FFF2-40B4-BE49-F238E27FC236}">
                  <a16:creationId xmlns:a16="http://schemas.microsoft.com/office/drawing/2014/main" id="{AC78838C-5FB9-1FD2-0C6D-4320BFC77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303">
              <a:extLst>
                <a:ext uri="{FF2B5EF4-FFF2-40B4-BE49-F238E27FC236}">
                  <a16:creationId xmlns:a16="http://schemas.microsoft.com/office/drawing/2014/main" id="{5A1B6120-03FB-267C-3AEC-233C6031C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304">
              <a:extLst>
                <a:ext uri="{FF2B5EF4-FFF2-40B4-BE49-F238E27FC236}">
                  <a16:creationId xmlns:a16="http://schemas.microsoft.com/office/drawing/2014/main" id="{5CD80147-90D1-69E6-6A0C-767B504A4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05">
              <a:extLst>
                <a:ext uri="{FF2B5EF4-FFF2-40B4-BE49-F238E27FC236}">
                  <a16:creationId xmlns:a16="http://schemas.microsoft.com/office/drawing/2014/main" id="{7E35F0F2-2D03-319B-3EA1-E9CDA269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06">
              <a:extLst>
                <a:ext uri="{FF2B5EF4-FFF2-40B4-BE49-F238E27FC236}">
                  <a16:creationId xmlns:a16="http://schemas.microsoft.com/office/drawing/2014/main" id="{28E8A7CA-BAEA-4DE8-B60B-866D4E94C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07">
              <a:extLst>
                <a:ext uri="{FF2B5EF4-FFF2-40B4-BE49-F238E27FC236}">
                  <a16:creationId xmlns:a16="http://schemas.microsoft.com/office/drawing/2014/main" id="{D4F8F8F5-AFBE-3492-C7A8-4334B9D5A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08">
              <a:extLst>
                <a:ext uri="{FF2B5EF4-FFF2-40B4-BE49-F238E27FC236}">
                  <a16:creationId xmlns:a16="http://schemas.microsoft.com/office/drawing/2014/main" id="{DB468639-DE1E-357C-EDCE-114C398C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CCD53E-7DF1-42AC-F755-386F37AC0506}"/>
              </a:ext>
            </a:extLst>
          </p:cNvPr>
          <p:cNvGrpSpPr/>
          <p:nvPr/>
        </p:nvGrpSpPr>
        <p:grpSpPr>
          <a:xfrm>
            <a:off x="832926" y="3174913"/>
            <a:ext cx="313171" cy="287194"/>
            <a:chOff x="7005638" y="2909888"/>
            <a:chExt cx="344488" cy="315913"/>
          </a:xfrm>
        </p:grpSpPr>
        <p:sp>
          <p:nvSpPr>
            <p:cNvPr id="41" name="Oval 302">
              <a:extLst>
                <a:ext uri="{FF2B5EF4-FFF2-40B4-BE49-F238E27FC236}">
                  <a16:creationId xmlns:a16="http://schemas.microsoft.com/office/drawing/2014/main" id="{E198B5F4-371E-412A-0FFB-645FB57A4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Oval 303">
              <a:extLst>
                <a:ext uri="{FF2B5EF4-FFF2-40B4-BE49-F238E27FC236}">
                  <a16:creationId xmlns:a16="http://schemas.microsoft.com/office/drawing/2014/main" id="{C852AF19-B8D9-3B94-0A16-93FA23279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Oval 304">
              <a:extLst>
                <a:ext uri="{FF2B5EF4-FFF2-40B4-BE49-F238E27FC236}">
                  <a16:creationId xmlns:a16="http://schemas.microsoft.com/office/drawing/2014/main" id="{E03FB94A-2018-3B00-723C-5F8195A71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305">
              <a:extLst>
                <a:ext uri="{FF2B5EF4-FFF2-40B4-BE49-F238E27FC236}">
                  <a16:creationId xmlns:a16="http://schemas.microsoft.com/office/drawing/2014/main" id="{1BFB1607-713A-3D68-550E-ACC81B1FA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6">
              <a:extLst>
                <a:ext uri="{FF2B5EF4-FFF2-40B4-BE49-F238E27FC236}">
                  <a16:creationId xmlns:a16="http://schemas.microsoft.com/office/drawing/2014/main" id="{93B8D297-F363-8CD7-8E85-AD8B7A55F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07">
              <a:extLst>
                <a:ext uri="{FF2B5EF4-FFF2-40B4-BE49-F238E27FC236}">
                  <a16:creationId xmlns:a16="http://schemas.microsoft.com/office/drawing/2014/main" id="{6280B056-2FC8-44FE-8F1B-571065D9F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08">
              <a:extLst>
                <a:ext uri="{FF2B5EF4-FFF2-40B4-BE49-F238E27FC236}">
                  <a16:creationId xmlns:a16="http://schemas.microsoft.com/office/drawing/2014/main" id="{2677B0D0-91A7-D4FF-488F-0F54290F3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DFE6AC-39D6-B33A-E0CE-FA704829806C}"/>
              </a:ext>
            </a:extLst>
          </p:cNvPr>
          <p:cNvGrpSpPr/>
          <p:nvPr/>
        </p:nvGrpSpPr>
        <p:grpSpPr>
          <a:xfrm>
            <a:off x="844356" y="4249333"/>
            <a:ext cx="313171" cy="287194"/>
            <a:chOff x="7005638" y="2909888"/>
            <a:chExt cx="344488" cy="315913"/>
          </a:xfrm>
        </p:grpSpPr>
        <p:sp>
          <p:nvSpPr>
            <p:cNvPr id="49" name="Oval 302">
              <a:extLst>
                <a:ext uri="{FF2B5EF4-FFF2-40B4-BE49-F238E27FC236}">
                  <a16:creationId xmlns:a16="http://schemas.microsoft.com/office/drawing/2014/main" id="{53C5944D-805C-753D-8743-3AA59D204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3">
              <a:extLst>
                <a:ext uri="{FF2B5EF4-FFF2-40B4-BE49-F238E27FC236}">
                  <a16:creationId xmlns:a16="http://schemas.microsoft.com/office/drawing/2014/main" id="{EBA1A9D1-67E7-2849-C37D-7D4D2763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Oval 304">
              <a:extLst>
                <a:ext uri="{FF2B5EF4-FFF2-40B4-BE49-F238E27FC236}">
                  <a16:creationId xmlns:a16="http://schemas.microsoft.com/office/drawing/2014/main" id="{012D6F80-36EB-BCD7-3AB8-9FA23073E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05">
              <a:extLst>
                <a:ext uri="{FF2B5EF4-FFF2-40B4-BE49-F238E27FC236}">
                  <a16:creationId xmlns:a16="http://schemas.microsoft.com/office/drawing/2014/main" id="{8167859A-9067-2490-0CA5-46334E40D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06">
              <a:extLst>
                <a:ext uri="{FF2B5EF4-FFF2-40B4-BE49-F238E27FC236}">
                  <a16:creationId xmlns:a16="http://schemas.microsoft.com/office/drawing/2014/main" id="{D31D05B9-0483-109C-F4D0-A626B07EE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307">
              <a:extLst>
                <a:ext uri="{FF2B5EF4-FFF2-40B4-BE49-F238E27FC236}">
                  <a16:creationId xmlns:a16="http://schemas.microsoft.com/office/drawing/2014/main" id="{ACD73F73-D2B5-40CE-D1E8-1155F3AAD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308">
              <a:extLst>
                <a:ext uri="{FF2B5EF4-FFF2-40B4-BE49-F238E27FC236}">
                  <a16:creationId xmlns:a16="http://schemas.microsoft.com/office/drawing/2014/main" id="{89ED5BC5-C6F8-6A9C-52D8-2EB653046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80D3B5-245C-F939-AA40-87331681A42B}"/>
              </a:ext>
            </a:extLst>
          </p:cNvPr>
          <p:cNvCxnSpPr/>
          <p:nvPr/>
        </p:nvCxnSpPr>
        <p:spPr>
          <a:xfrm>
            <a:off x="3627120" y="5943496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76232C2-6816-F900-1AE0-9D6DE0B33137}"/>
              </a:ext>
            </a:extLst>
          </p:cNvPr>
          <p:cNvCxnSpPr/>
          <p:nvPr/>
        </p:nvCxnSpPr>
        <p:spPr>
          <a:xfrm>
            <a:off x="3649980" y="1794406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1E21492-6528-1CFC-A49E-75027D52B8AF}"/>
              </a:ext>
            </a:extLst>
          </p:cNvPr>
          <p:cNvSpPr txBox="1"/>
          <p:nvPr/>
        </p:nvSpPr>
        <p:spPr>
          <a:xfrm>
            <a:off x="10321290" y="1131731"/>
            <a:ext cx="918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178</a:t>
            </a:r>
            <a:endParaRPr lang="en-IN" sz="2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BB0B97-4EDE-9A30-A3E8-57425E0533E1}"/>
              </a:ext>
            </a:extLst>
          </p:cNvPr>
          <p:cNvSpPr txBox="1"/>
          <p:nvPr/>
        </p:nvSpPr>
        <p:spPr>
          <a:xfrm>
            <a:off x="10321290" y="2130973"/>
            <a:ext cx="918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174</a:t>
            </a:r>
            <a:endParaRPr lang="en-IN" sz="2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E49E70-78BE-324A-C9CC-A3A3F752686A}"/>
              </a:ext>
            </a:extLst>
          </p:cNvPr>
          <p:cNvSpPr txBox="1"/>
          <p:nvPr/>
        </p:nvSpPr>
        <p:spPr>
          <a:xfrm>
            <a:off x="10195560" y="3089040"/>
            <a:ext cx="116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170</a:t>
            </a:r>
            <a:endParaRPr lang="en-IN" sz="2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B06454A-9650-0770-7DCF-D9F122B70468}"/>
              </a:ext>
            </a:extLst>
          </p:cNvPr>
          <p:cNvSpPr txBox="1"/>
          <p:nvPr/>
        </p:nvSpPr>
        <p:spPr>
          <a:xfrm>
            <a:off x="10195560" y="4125978"/>
            <a:ext cx="124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166</a:t>
            </a:r>
            <a:endParaRPr lang="en-IN" sz="2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2BA76C-7C7C-C112-7B56-D24CB092D840}"/>
              </a:ext>
            </a:extLst>
          </p:cNvPr>
          <p:cNvSpPr txBox="1"/>
          <p:nvPr/>
        </p:nvSpPr>
        <p:spPr>
          <a:xfrm>
            <a:off x="10117906" y="5284815"/>
            <a:ext cx="1159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160</a:t>
            </a:r>
            <a:endParaRPr lang="en-IN" sz="20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7E522E-2E4D-AEC7-28CE-1BECB95658F7}"/>
              </a:ext>
            </a:extLst>
          </p:cNvPr>
          <p:cNvSpPr txBox="1"/>
          <p:nvPr/>
        </p:nvSpPr>
        <p:spPr>
          <a:xfrm>
            <a:off x="10117906" y="6195221"/>
            <a:ext cx="1159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152</a:t>
            </a:r>
            <a:endParaRPr lang="en-IN" sz="20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660AE8-BACB-3C86-DFED-008C177787DD}"/>
              </a:ext>
            </a:extLst>
          </p:cNvPr>
          <p:cNvSpPr txBox="1"/>
          <p:nvPr/>
        </p:nvSpPr>
        <p:spPr>
          <a:xfrm>
            <a:off x="5025390" y="1079862"/>
            <a:ext cx="1361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2000" b="1" dirty="0"/>
              <a:t>51</a:t>
            </a:r>
            <a:endParaRPr lang="en-IN" sz="2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16CC50-B254-AD3D-0095-6D1348E682E7}"/>
              </a:ext>
            </a:extLst>
          </p:cNvPr>
          <p:cNvSpPr txBox="1"/>
          <p:nvPr/>
        </p:nvSpPr>
        <p:spPr>
          <a:xfrm>
            <a:off x="7040880" y="1091292"/>
            <a:ext cx="118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62</a:t>
            </a:r>
            <a:endParaRPr lang="en-IN" sz="2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71871FD-188C-3F5E-60CB-16431F9A709A}"/>
              </a:ext>
            </a:extLst>
          </p:cNvPr>
          <p:cNvSpPr txBox="1"/>
          <p:nvPr/>
        </p:nvSpPr>
        <p:spPr>
          <a:xfrm>
            <a:off x="8791115" y="1131731"/>
            <a:ext cx="138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65</a:t>
            </a:r>
            <a:endParaRPr lang="en-IN" sz="2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5E6039-2145-5BE7-A108-E4463CDC50AD}"/>
              </a:ext>
            </a:extLst>
          </p:cNvPr>
          <p:cNvSpPr txBox="1"/>
          <p:nvPr/>
        </p:nvSpPr>
        <p:spPr>
          <a:xfrm>
            <a:off x="5234940" y="2068991"/>
            <a:ext cx="765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58</a:t>
            </a:r>
            <a:endParaRPr lang="en-IN" sz="20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D4E89E-524B-5DDA-A975-499BB3392BA4}"/>
              </a:ext>
            </a:extLst>
          </p:cNvPr>
          <p:cNvSpPr txBox="1"/>
          <p:nvPr/>
        </p:nvSpPr>
        <p:spPr>
          <a:xfrm>
            <a:off x="7029450" y="2041702"/>
            <a:ext cx="1058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50</a:t>
            </a:r>
            <a:endParaRPr lang="en-IN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E29448-D856-6785-3332-2178F1E45CB4}"/>
              </a:ext>
            </a:extLst>
          </p:cNvPr>
          <p:cNvSpPr txBox="1"/>
          <p:nvPr/>
        </p:nvSpPr>
        <p:spPr>
          <a:xfrm>
            <a:off x="8768771" y="2068991"/>
            <a:ext cx="124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66</a:t>
            </a:r>
            <a:endParaRPr lang="en-IN" sz="20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9A91F9-5BF0-EABB-8157-2737EE5AB908}"/>
              </a:ext>
            </a:extLst>
          </p:cNvPr>
          <p:cNvSpPr txBox="1"/>
          <p:nvPr/>
        </p:nvSpPr>
        <p:spPr>
          <a:xfrm>
            <a:off x="4977931" y="3118116"/>
            <a:ext cx="1188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</a:t>
            </a:r>
            <a:r>
              <a:rPr lang="en-US" sz="2000" b="1" dirty="0"/>
              <a:t>60</a:t>
            </a:r>
            <a:endParaRPr lang="en-IN" sz="2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2AB02B-6A3F-061A-D43A-F38925EE94F5}"/>
              </a:ext>
            </a:extLst>
          </p:cNvPr>
          <p:cNvSpPr txBox="1"/>
          <p:nvPr/>
        </p:nvSpPr>
        <p:spPr>
          <a:xfrm>
            <a:off x="7033371" y="3129546"/>
            <a:ext cx="112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55</a:t>
            </a:r>
            <a:endParaRPr lang="en-IN" sz="2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F567FA-6B3C-E3BF-2F7B-1416843EE68B}"/>
              </a:ext>
            </a:extLst>
          </p:cNvPr>
          <p:cNvSpPr txBox="1"/>
          <p:nvPr/>
        </p:nvSpPr>
        <p:spPr>
          <a:xfrm>
            <a:off x="8308372" y="3144470"/>
            <a:ext cx="136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  55</a:t>
            </a:r>
            <a:endParaRPr lang="en-IN" sz="2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7446806-EC79-F005-9D77-CFF19834CB66}"/>
              </a:ext>
            </a:extLst>
          </p:cNvPr>
          <p:cNvSpPr txBox="1"/>
          <p:nvPr/>
        </p:nvSpPr>
        <p:spPr>
          <a:xfrm>
            <a:off x="5253990" y="4221996"/>
            <a:ext cx="1361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59</a:t>
            </a:r>
            <a:endParaRPr lang="en-IN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67AEE21-A86D-0F99-97AF-AC879517BDE8}"/>
              </a:ext>
            </a:extLst>
          </p:cNvPr>
          <p:cNvSpPr txBox="1"/>
          <p:nvPr/>
        </p:nvSpPr>
        <p:spPr>
          <a:xfrm>
            <a:off x="7018020" y="4207666"/>
            <a:ext cx="111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62</a:t>
            </a:r>
            <a:endParaRPr lang="en-IN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13A4E24-02AB-A6BF-9959-73B002733D82}"/>
              </a:ext>
            </a:extLst>
          </p:cNvPr>
          <p:cNvSpPr txBox="1"/>
          <p:nvPr/>
        </p:nvSpPr>
        <p:spPr>
          <a:xfrm>
            <a:off x="8768768" y="4199136"/>
            <a:ext cx="118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45</a:t>
            </a:r>
            <a:endParaRPr lang="en-IN" sz="2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85153C5-1B57-87C4-E2ED-FDD80E1481E2}"/>
              </a:ext>
            </a:extLst>
          </p:cNvPr>
          <p:cNvSpPr txBox="1"/>
          <p:nvPr/>
        </p:nvSpPr>
        <p:spPr>
          <a:xfrm>
            <a:off x="5238750" y="5249568"/>
            <a:ext cx="1312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65</a:t>
            </a:r>
            <a:endParaRPr lang="en-IN" sz="2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7D80A7-0879-15A1-21C3-ABB2BAC42C56}"/>
              </a:ext>
            </a:extLst>
          </p:cNvPr>
          <p:cNvSpPr txBox="1"/>
          <p:nvPr/>
        </p:nvSpPr>
        <p:spPr>
          <a:xfrm>
            <a:off x="7020189" y="5240176"/>
            <a:ext cx="1136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50</a:t>
            </a:r>
            <a:endParaRPr lang="en-IN" sz="2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FC469A3-C6D7-C9E1-E6E1-7B343E45718F}"/>
              </a:ext>
            </a:extLst>
          </p:cNvPr>
          <p:cNvSpPr txBox="1"/>
          <p:nvPr/>
        </p:nvSpPr>
        <p:spPr>
          <a:xfrm>
            <a:off x="8768255" y="5249568"/>
            <a:ext cx="1112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45</a:t>
            </a:r>
            <a:endParaRPr lang="en-IN" sz="20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F5C017-E3EE-D211-2507-19648CD66AC8}"/>
              </a:ext>
            </a:extLst>
          </p:cNvPr>
          <p:cNvSpPr txBox="1"/>
          <p:nvPr/>
        </p:nvSpPr>
        <p:spPr>
          <a:xfrm>
            <a:off x="5231130" y="6218081"/>
            <a:ext cx="1349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47</a:t>
            </a:r>
            <a:endParaRPr lang="en-IN" sz="2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83E8F12-CE9A-7566-99E8-5CE305AC4204}"/>
              </a:ext>
            </a:extLst>
          </p:cNvPr>
          <p:cNvSpPr txBox="1"/>
          <p:nvPr/>
        </p:nvSpPr>
        <p:spPr>
          <a:xfrm>
            <a:off x="7022167" y="6210254"/>
            <a:ext cx="130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53</a:t>
            </a:r>
            <a:endParaRPr lang="en-IN" sz="2000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2C6970-C339-0F03-FDF9-10C58B7F49DC}"/>
              </a:ext>
            </a:extLst>
          </p:cNvPr>
          <p:cNvSpPr txBox="1"/>
          <p:nvPr/>
        </p:nvSpPr>
        <p:spPr>
          <a:xfrm>
            <a:off x="8768773" y="6210254"/>
            <a:ext cx="1020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52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22860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oman in online meeting">
            <a:extLst>
              <a:ext uri="{FF2B5EF4-FFF2-40B4-BE49-F238E27FC236}">
                <a16:creationId xmlns:a16="http://schemas.microsoft.com/office/drawing/2014/main" id="{D0F9FA90-33E7-4055-A5C3-9CCC85ED0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410" r="47205"/>
          <a:stretch/>
        </p:blipFill>
        <p:spPr>
          <a:xfrm>
            <a:off x="6096000" y="1382690"/>
            <a:ext cx="6096000" cy="4664117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ID" sz="4000" dirty="0"/>
              <a:t>Revenue Per Month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B101DB-D276-45E3-89AE-7E29F7254EB7}"/>
              </a:ext>
            </a:extLst>
          </p:cNvPr>
          <p:cNvSpPr/>
          <p:nvPr/>
        </p:nvSpPr>
        <p:spPr>
          <a:xfrm>
            <a:off x="6096000" y="1382692"/>
            <a:ext cx="6096000" cy="466411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8C959DF-1654-4856-A054-FD3280AAA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4523493"/>
              </p:ext>
            </p:extLst>
          </p:nvPr>
        </p:nvGraphicFramePr>
        <p:xfrm>
          <a:off x="6544129" y="2375303"/>
          <a:ext cx="5199742" cy="363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580C982-B22C-4AF9-A4AC-B5559C15E814}"/>
              </a:ext>
            </a:extLst>
          </p:cNvPr>
          <p:cNvSpPr txBox="1">
            <a:spLocks/>
          </p:cNvSpPr>
          <p:nvPr/>
        </p:nvSpPr>
        <p:spPr>
          <a:xfrm>
            <a:off x="7052975" y="1382692"/>
            <a:ext cx="4182050" cy="465282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E9900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Pie chart of monthly revenue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A1D499A-39BE-409A-AA6A-B199A2947C99}"/>
              </a:ext>
            </a:extLst>
          </p:cNvPr>
          <p:cNvSpPr/>
          <p:nvPr/>
        </p:nvSpPr>
        <p:spPr>
          <a:xfrm>
            <a:off x="647700" y="2762346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9F22A9F-72C7-4CC7-8371-1105961C8675}"/>
              </a:ext>
            </a:extLst>
          </p:cNvPr>
          <p:cNvSpPr txBox="1">
            <a:spLocks/>
          </p:cNvSpPr>
          <p:nvPr/>
        </p:nvSpPr>
        <p:spPr>
          <a:xfrm>
            <a:off x="667656" y="3579891"/>
            <a:ext cx="5118706" cy="181778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FD419B-9294-4FD9-B13E-6161FDB92742}"/>
              </a:ext>
            </a:extLst>
          </p:cNvPr>
          <p:cNvGrpSpPr/>
          <p:nvPr/>
        </p:nvGrpSpPr>
        <p:grpSpPr>
          <a:xfrm>
            <a:off x="815521" y="2920416"/>
            <a:ext cx="355600" cy="358775"/>
            <a:chOff x="6276975" y="2886076"/>
            <a:chExt cx="355600" cy="358775"/>
          </a:xfrm>
        </p:grpSpPr>
        <p:sp>
          <p:nvSpPr>
            <p:cNvPr id="56" name="Freeform 658">
              <a:extLst>
                <a:ext uri="{FF2B5EF4-FFF2-40B4-BE49-F238E27FC236}">
                  <a16:creationId xmlns:a16="http://schemas.microsoft.com/office/drawing/2014/main" id="{0F31BDE8-6C48-4C4E-AAE9-1D1D6C832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850" y="3030538"/>
              <a:ext cx="212725" cy="214313"/>
            </a:xfrm>
            <a:custGeom>
              <a:avLst/>
              <a:gdLst>
                <a:gd name="T0" fmla="*/ 29 w 57"/>
                <a:gd name="T1" fmla="*/ 57 h 57"/>
                <a:gd name="T2" fmla="*/ 27 w 57"/>
                <a:gd name="T3" fmla="*/ 56 h 57"/>
                <a:gd name="T4" fmla="*/ 0 w 57"/>
                <a:gd name="T5" fmla="*/ 3 h 57"/>
                <a:gd name="T6" fmla="*/ 1 w 57"/>
                <a:gd name="T7" fmla="*/ 1 h 57"/>
                <a:gd name="T8" fmla="*/ 3 w 57"/>
                <a:gd name="T9" fmla="*/ 0 h 57"/>
                <a:gd name="T10" fmla="*/ 56 w 57"/>
                <a:gd name="T11" fmla="*/ 27 h 57"/>
                <a:gd name="T12" fmla="*/ 57 w 57"/>
                <a:gd name="T13" fmla="*/ 29 h 57"/>
                <a:gd name="T14" fmla="*/ 56 w 57"/>
                <a:gd name="T15" fmla="*/ 31 h 57"/>
                <a:gd name="T16" fmla="*/ 36 w 57"/>
                <a:gd name="T17" fmla="*/ 36 h 57"/>
                <a:gd name="T18" fmla="*/ 31 w 57"/>
                <a:gd name="T19" fmla="*/ 56 h 57"/>
                <a:gd name="T20" fmla="*/ 29 w 57"/>
                <a:gd name="T21" fmla="*/ 57 h 57"/>
                <a:gd name="T22" fmla="*/ 29 w 57"/>
                <a:gd name="T23" fmla="*/ 57 h 57"/>
                <a:gd name="T24" fmla="*/ 6 w 57"/>
                <a:gd name="T25" fmla="*/ 6 h 57"/>
                <a:gd name="T26" fmla="*/ 28 w 57"/>
                <a:gd name="T27" fmla="*/ 50 h 57"/>
                <a:gd name="T28" fmla="*/ 32 w 57"/>
                <a:gd name="T29" fmla="*/ 34 h 57"/>
                <a:gd name="T30" fmla="*/ 34 w 57"/>
                <a:gd name="T31" fmla="*/ 32 h 57"/>
                <a:gd name="T32" fmla="*/ 50 w 57"/>
                <a:gd name="T33" fmla="*/ 28 h 57"/>
                <a:gd name="T34" fmla="*/ 6 w 57"/>
                <a:gd name="T35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28" y="57"/>
                    <a:pt x="27" y="57"/>
                    <a:pt x="27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7" y="27"/>
                    <a:pt x="57" y="28"/>
                    <a:pt x="57" y="29"/>
                  </a:cubicBezTo>
                  <a:cubicBezTo>
                    <a:pt x="57" y="30"/>
                    <a:pt x="57" y="30"/>
                    <a:pt x="56" y="3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0" y="57"/>
                    <a:pt x="30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lose/>
                  <a:moveTo>
                    <a:pt x="6" y="6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28"/>
                    <a:pt x="50" y="28"/>
                    <a:pt x="50" y="28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59">
              <a:extLst>
                <a:ext uri="{FF2B5EF4-FFF2-40B4-BE49-F238E27FC236}">
                  <a16:creationId xmlns:a16="http://schemas.microsoft.com/office/drawing/2014/main" id="{B2E5E7F1-B800-4BDC-8D40-429F9E8E8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886076"/>
              <a:ext cx="300038" cy="301625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79 w 80"/>
                <a:gd name="T9" fmla="*/ 47 h 80"/>
                <a:gd name="T10" fmla="*/ 77 w 80"/>
                <a:gd name="T11" fmla="*/ 48 h 80"/>
                <a:gd name="T12" fmla="*/ 76 w 80"/>
                <a:gd name="T13" fmla="*/ 46 h 80"/>
                <a:gd name="T14" fmla="*/ 76 w 80"/>
                <a:gd name="T15" fmla="*/ 40 h 80"/>
                <a:gd name="T16" fmla="*/ 40 w 80"/>
                <a:gd name="T17" fmla="*/ 4 h 80"/>
                <a:gd name="T18" fmla="*/ 4 w 80"/>
                <a:gd name="T19" fmla="*/ 40 h 80"/>
                <a:gd name="T20" fmla="*/ 40 w 80"/>
                <a:gd name="T21" fmla="*/ 76 h 80"/>
                <a:gd name="T22" fmla="*/ 46 w 80"/>
                <a:gd name="T23" fmla="*/ 76 h 80"/>
                <a:gd name="T24" fmla="*/ 48 w 80"/>
                <a:gd name="T25" fmla="*/ 77 h 80"/>
                <a:gd name="T26" fmla="*/ 46 w 80"/>
                <a:gd name="T27" fmla="*/ 79 h 80"/>
                <a:gd name="T28" fmla="*/ 40 w 80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"/>
                    <a:pt x="80" y="44"/>
                    <a:pt x="79" y="47"/>
                  </a:cubicBezTo>
                  <a:cubicBezTo>
                    <a:pt x="79" y="48"/>
                    <a:pt x="78" y="48"/>
                    <a:pt x="77" y="48"/>
                  </a:cubicBezTo>
                  <a:cubicBezTo>
                    <a:pt x="76" y="48"/>
                    <a:pt x="75" y="47"/>
                    <a:pt x="76" y="46"/>
                  </a:cubicBezTo>
                  <a:cubicBezTo>
                    <a:pt x="76" y="44"/>
                    <a:pt x="76" y="42"/>
                    <a:pt x="76" y="40"/>
                  </a:cubicBezTo>
                  <a:cubicBezTo>
                    <a:pt x="76" y="20"/>
                    <a:pt x="60" y="4"/>
                    <a:pt x="40" y="4"/>
                  </a:cubicBezTo>
                  <a:cubicBezTo>
                    <a:pt x="20" y="4"/>
                    <a:pt x="4" y="20"/>
                    <a:pt x="4" y="40"/>
                  </a:cubicBezTo>
                  <a:cubicBezTo>
                    <a:pt x="4" y="60"/>
                    <a:pt x="20" y="76"/>
                    <a:pt x="40" y="76"/>
                  </a:cubicBezTo>
                  <a:cubicBezTo>
                    <a:pt x="42" y="76"/>
                    <a:pt x="44" y="76"/>
                    <a:pt x="46" y="76"/>
                  </a:cubicBezTo>
                  <a:cubicBezTo>
                    <a:pt x="47" y="75"/>
                    <a:pt x="48" y="76"/>
                    <a:pt x="48" y="77"/>
                  </a:cubicBezTo>
                  <a:cubicBezTo>
                    <a:pt x="48" y="78"/>
                    <a:pt x="48" y="79"/>
                    <a:pt x="46" y="79"/>
                  </a:cubicBezTo>
                  <a:cubicBezTo>
                    <a:pt x="44" y="80"/>
                    <a:pt x="42" y="80"/>
                    <a:pt x="4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60">
              <a:extLst>
                <a:ext uri="{FF2B5EF4-FFF2-40B4-BE49-F238E27FC236}">
                  <a16:creationId xmlns:a16="http://schemas.microsoft.com/office/drawing/2014/main" id="{C32F3CF4-FB61-4D55-BF09-B34179179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300" y="2946401"/>
              <a:ext cx="179388" cy="180975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46 w 48"/>
                <a:gd name="T9" fmla="*/ 26 h 48"/>
                <a:gd name="T10" fmla="*/ 44 w 48"/>
                <a:gd name="T11" fmla="*/ 24 h 48"/>
                <a:gd name="T12" fmla="*/ 24 w 48"/>
                <a:gd name="T13" fmla="*/ 4 h 48"/>
                <a:gd name="T14" fmla="*/ 4 w 48"/>
                <a:gd name="T15" fmla="*/ 24 h 48"/>
                <a:gd name="T16" fmla="*/ 24 w 48"/>
                <a:gd name="T17" fmla="*/ 44 h 48"/>
                <a:gd name="T18" fmla="*/ 26 w 48"/>
                <a:gd name="T19" fmla="*/ 46 h 48"/>
                <a:gd name="T20" fmla="*/ 24 w 48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25"/>
                    <a:pt x="47" y="26"/>
                    <a:pt x="46" y="26"/>
                  </a:cubicBezTo>
                  <a:cubicBezTo>
                    <a:pt x="45" y="26"/>
                    <a:pt x="44" y="25"/>
                    <a:pt x="44" y="24"/>
                  </a:cubicBezTo>
                  <a:cubicBezTo>
                    <a:pt x="44" y="13"/>
                    <a:pt x="35" y="4"/>
                    <a:pt x="24" y="4"/>
                  </a:cubicBezTo>
                  <a:cubicBezTo>
                    <a:pt x="13" y="4"/>
                    <a:pt x="4" y="13"/>
                    <a:pt x="4" y="24"/>
                  </a:cubicBezTo>
                  <a:cubicBezTo>
                    <a:pt x="4" y="35"/>
                    <a:pt x="13" y="44"/>
                    <a:pt x="24" y="44"/>
                  </a:cubicBezTo>
                  <a:cubicBezTo>
                    <a:pt x="25" y="44"/>
                    <a:pt x="26" y="45"/>
                    <a:pt x="26" y="46"/>
                  </a:cubicBezTo>
                  <a:cubicBezTo>
                    <a:pt x="26" y="47"/>
                    <a:pt x="25" y="48"/>
                    <a:pt x="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F8744FC-76B7-430F-A20C-31B0FE59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4</a:t>
            </a:fld>
            <a:endParaRPr lang="en-ID" sz="105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7C2CC9-090A-4DE7-8925-627DB75DC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1" y="6510134"/>
            <a:ext cx="640479" cy="286205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AB31AE3-D102-4151-9D19-21C2419E8899}"/>
              </a:ext>
            </a:extLst>
          </p:cNvPr>
          <p:cNvSpPr txBox="1">
            <a:spLocks/>
          </p:cNvSpPr>
          <p:nvPr/>
        </p:nvSpPr>
        <p:spPr>
          <a:xfrm>
            <a:off x="667657" y="1378856"/>
            <a:ext cx="5094514" cy="1088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we can see the distribution is almost same, no great ups and downs had been seen.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34EB4-88F2-A5C7-2655-36E2981D0D87}"/>
              </a:ext>
            </a:extLst>
          </p:cNvPr>
          <p:cNvSpPr txBox="1"/>
          <p:nvPr/>
        </p:nvSpPr>
        <p:spPr>
          <a:xfrm>
            <a:off x="1440180" y="2842356"/>
            <a:ext cx="419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</a:rPr>
              <a:t>Each month’s revenue</a:t>
            </a:r>
            <a:endParaRPr lang="en-IN" sz="2400" u="sng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D5909-F7D2-8D1C-DE5E-F1BCBA35B2E6}"/>
              </a:ext>
            </a:extLst>
          </p:cNvPr>
          <p:cNvSpPr txBox="1"/>
          <p:nvPr/>
        </p:nvSpPr>
        <p:spPr>
          <a:xfrm>
            <a:off x="958396" y="3691890"/>
            <a:ext cx="46894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January</a:t>
            </a:r>
            <a:r>
              <a:rPr lang="en-US" sz="2000" dirty="0"/>
              <a:t> has the </a:t>
            </a:r>
            <a:r>
              <a:rPr lang="en-US" sz="2000" dirty="0">
                <a:solidFill>
                  <a:srgbClr val="FF0000"/>
                </a:solidFill>
              </a:rPr>
              <a:t>highest</a:t>
            </a:r>
            <a:r>
              <a:rPr lang="en-US" sz="2000" dirty="0"/>
              <a:t> generated revenue </a:t>
            </a:r>
            <a:r>
              <a:rPr lang="en-US" sz="2000" dirty="0">
                <a:solidFill>
                  <a:srgbClr val="000000"/>
                </a:solidFill>
              </a:rPr>
              <a:t>of approx. </a:t>
            </a:r>
            <a:r>
              <a:rPr lang="en-US" sz="2000" dirty="0"/>
              <a:t> $1,10,750.</a:t>
            </a:r>
          </a:p>
          <a:p>
            <a:endParaRPr lang="en-US" sz="2000" dirty="0"/>
          </a:p>
          <a:p>
            <a:r>
              <a:rPr lang="en-IN" sz="2000" dirty="0">
                <a:solidFill>
                  <a:srgbClr val="FF0000"/>
                </a:solidFill>
              </a:rPr>
              <a:t>February</a:t>
            </a:r>
            <a:r>
              <a:rPr lang="en-IN" sz="2000" dirty="0"/>
              <a:t> has the </a:t>
            </a:r>
            <a:r>
              <a:rPr lang="en-IN" sz="2000" dirty="0">
                <a:solidFill>
                  <a:srgbClr val="FF0000"/>
                </a:solidFill>
              </a:rPr>
              <a:t>lowest</a:t>
            </a:r>
            <a:r>
              <a:rPr lang="en-IN" sz="2000" dirty="0"/>
              <a:t> generated revenue of almost $92,600.</a:t>
            </a:r>
          </a:p>
          <a:p>
            <a:endParaRPr lang="en-IN" sz="2000" dirty="0"/>
          </a:p>
          <a:p>
            <a:r>
              <a:rPr lang="en-IN" sz="2000" dirty="0">
                <a:solidFill>
                  <a:srgbClr val="FF0000"/>
                </a:solidFill>
              </a:rPr>
              <a:t>March</a:t>
            </a:r>
            <a:r>
              <a:rPr lang="en-IN" sz="2000" dirty="0"/>
              <a:t> has the revenue of approx. $1,04,250.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994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oman in online meeting">
            <a:extLst>
              <a:ext uri="{FF2B5EF4-FFF2-40B4-BE49-F238E27FC236}">
                <a16:creationId xmlns:a16="http://schemas.microsoft.com/office/drawing/2014/main" id="{D0F9FA90-33E7-4055-A5C3-9CCC85ED0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410" r="47205"/>
          <a:stretch/>
        </p:blipFill>
        <p:spPr>
          <a:xfrm>
            <a:off x="6096000" y="1382690"/>
            <a:ext cx="6096000" cy="4664117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ID" sz="4000" dirty="0"/>
              <a:t>Revenue Per Product Line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B101DB-D276-45E3-89AE-7E29F7254EB7}"/>
              </a:ext>
            </a:extLst>
          </p:cNvPr>
          <p:cNvSpPr/>
          <p:nvPr/>
        </p:nvSpPr>
        <p:spPr>
          <a:xfrm>
            <a:off x="6096000" y="1382692"/>
            <a:ext cx="6096000" cy="466411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8C959DF-1654-4856-A054-FD3280AAA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516850"/>
              </p:ext>
            </p:extLst>
          </p:nvPr>
        </p:nvGraphicFramePr>
        <p:xfrm>
          <a:off x="6544129" y="2375303"/>
          <a:ext cx="5199742" cy="363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580C982-B22C-4AF9-A4AC-B5559C15E814}"/>
              </a:ext>
            </a:extLst>
          </p:cNvPr>
          <p:cNvSpPr txBox="1">
            <a:spLocks/>
          </p:cNvSpPr>
          <p:nvPr/>
        </p:nvSpPr>
        <p:spPr>
          <a:xfrm>
            <a:off x="7052975" y="1382692"/>
            <a:ext cx="4182050" cy="465282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E9900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Pie chart of Product Line revenue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A1D499A-39BE-409A-AA6A-B199A2947C99}"/>
              </a:ext>
            </a:extLst>
          </p:cNvPr>
          <p:cNvSpPr/>
          <p:nvPr/>
        </p:nvSpPr>
        <p:spPr>
          <a:xfrm>
            <a:off x="647700" y="1162146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9F22A9F-72C7-4CC7-8371-1105961C8675}"/>
              </a:ext>
            </a:extLst>
          </p:cNvPr>
          <p:cNvSpPr txBox="1">
            <a:spLocks/>
          </p:cNvSpPr>
          <p:nvPr/>
        </p:nvSpPr>
        <p:spPr>
          <a:xfrm>
            <a:off x="667656" y="3579891"/>
            <a:ext cx="5118706" cy="181778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FD419B-9294-4FD9-B13E-6161FDB92742}"/>
              </a:ext>
            </a:extLst>
          </p:cNvPr>
          <p:cNvGrpSpPr/>
          <p:nvPr/>
        </p:nvGrpSpPr>
        <p:grpSpPr>
          <a:xfrm>
            <a:off x="815521" y="1320216"/>
            <a:ext cx="355600" cy="358775"/>
            <a:chOff x="6276975" y="2886076"/>
            <a:chExt cx="355600" cy="358775"/>
          </a:xfrm>
        </p:grpSpPr>
        <p:sp>
          <p:nvSpPr>
            <p:cNvPr id="56" name="Freeform 658">
              <a:extLst>
                <a:ext uri="{FF2B5EF4-FFF2-40B4-BE49-F238E27FC236}">
                  <a16:creationId xmlns:a16="http://schemas.microsoft.com/office/drawing/2014/main" id="{0F31BDE8-6C48-4C4E-AAE9-1D1D6C832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850" y="3030538"/>
              <a:ext cx="212725" cy="214313"/>
            </a:xfrm>
            <a:custGeom>
              <a:avLst/>
              <a:gdLst>
                <a:gd name="T0" fmla="*/ 29 w 57"/>
                <a:gd name="T1" fmla="*/ 57 h 57"/>
                <a:gd name="T2" fmla="*/ 27 w 57"/>
                <a:gd name="T3" fmla="*/ 56 h 57"/>
                <a:gd name="T4" fmla="*/ 0 w 57"/>
                <a:gd name="T5" fmla="*/ 3 h 57"/>
                <a:gd name="T6" fmla="*/ 1 w 57"/>
                <a:gd name="T7" fmla="*/ 1 h 57"/>
                <a:gd name="T8" fmla="*/ 3 w 57"/>
                <a:gd name="T9" fmla="*/ 0 h 57"/>
                <a:gd name="T10" fmla="*/ 56 w 57"/>
                <a:gd name="T11" fmla="*/ 27 h 57"/>
                <a:gd name="T12" fmla="*/ 57 w 57"/>
                <a:gd name="T13" fmla="*/ 29 h 57"/>
                <a:gd name="T14" fmla="*/ 56 w 57"/>
                <a:gd name="T15" fmla="*/ 31 h 57"/>
                <a:gd name="T16" fmla="*/ 36 w 57"/>
                <a:gd name="T17" fmla="*/ 36 h 57"/>
                <a:gd name="T18" fmla="*/ 31 w 57"/>
                <a:gd name="T19" fmla="*/ 56 h 57"/>
                <a:gd name="T20" fmla="*/ 29 w 57"/>
                <a:gd name="T21" fmla="*/ 57 h 57"/>
                <a:gd name="T22" fmla="*/ 29 w 57"/>
                <a:gd name="T23" fmla="*/ 57 h 57"/>
                <a:gd name="T24" fmla="*/ 6 w 57"/>
                <a:gd name="T25" fmla="*/ 6 h 57"/>
                <a:gd name="T26" fmla="*/ 28 w 57"/>
                <a:gd name="T27" fmla="*/ 50 h 57"/>
                <a:gd name="T28" fmla="*/ 32 w 57"/>
                <a:gd name="T29" fmla="*/ 34 h 57"/>
                <a:gd name="T30" fmla="*/ 34 w 57"/>
                <a:gd name="T31" fmla="*/ 32 h 57"/>
                <a:gd name="T32" fmla="*/ 50 w 57"/>
                <a:gd name="T33" fmla="*/ 28 h 57"/>
                <a:gd name="T34" fmla="*/ 6 w 57"/>
                <a:gd name="T35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28" y="57"/>
                    <a:pt x="27" y="57"/>
                    <a:pt x="27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7" y="27"/>
                    <a:pt x="57" y="28"/>
                    <a:pt x="57" y="29"/>
                  </a:cubicBezTo>
                  <a:cubicBezTo>
                    <a:pt x="57" y="30"/>
                    <a:pt x="57" y="30"/>
                    <a:pt x="56" y="3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0" y="57"/>
                    <a:pt x="30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lose/>
                  <a:moveTo>
                    <a:pt x="6" y="6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28"/>
                    <a:pt x="50" y="28"/>
                    <a:pt x="50" y="28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59">
              <a:extLst>
                <a:ext uri="{FF2B5EF4-FFF2-40B4-BE49-F238E27FC236}">
                  <a16:creationId xmlns:a16="http://schemas.microsoft.com/office/drawing/2014/main" id="{B2E5E7F1-B800-4BDC-8D40-429F9E8E8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886076"/>
              <a:ext cx="300038" cy="301625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79 w 80"/>
                <a:gd name="T9" fmla="*/ 47 h 80"/>
                <a:gd name="T10" fmla="*/ 77 w 80"/>
                <a:gd name="T11" fmla="*/ 48 h 80"/>
                <a:gd name="T12" fmla="*/ 76 w 80"/>
                <a:gd name="T13" fmla="*/ 46 h 80"/>
                <a:gd name="T14" fmla="*/ 76 w 80"/>
                <a:gd name="T15" fmla="*/ 40 h 80"/>
                <a:gd name="T16" fmla="*/ 40 w 80"/>
                <a:gd name="T17" fmla="*/ 4 h 80"/>
                <a:gd name="T18" fmla="*/ 4 w 80"/>
                <a:gd name="T19" fmla="*/ 40 h 80"/>
                <a:gd name="T20" fmla="*/ 40 w 80"/>
                <a:gd name="T21" fmla="*/ 76 h 80"/>
                <a:gd name="T22" fmla="*/ 46 w 80"/>
                <a:gd name="T23" fmla="*/ 76 h 80"/>
                <a:gd name="T24" fmla="*/ 48 w 80"/>
                <a:gd name="T25" fmla="*/ 77 h 80"/>
                <a:gd name="T26" fmla="*/ 46 w 80"/>
                <a:gd name="T27" fmla="*/ 79 h 80"/>
                <a:gd name="T28" fmla="*/ 40 w 80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"/>
                    <a:pt x="80" y="44"/>
                    <a:pt x="79" y="47"/>
                  </a:cubicBezTo>
                  <a:cubicBezTo>
                    <a:pt x="79" y="48"/>
                    <a:pt x="78" y="48"/>
                    <a:pt x="77" y="48"/>
                  </a:cubicBezTo>
                  <a:cubicBezTo>
                    <a:pt x="76" y="48"/>
                    <a:pt x="75" y="47"/>
                    <a:pt x="76" y="46"/>
                  </a:cubicBezTo>
                  <a:cubicBezTo>
                    <a:pt x="76" y="44"/>
                    <a:pt x="76" y="42"/>
                    <a:pt x="76" y="40"/>
                  </a:cubicBezTo>
                  <a:cubicBezTo>
                    <a:pt x="76" y="20"/>
                    <a:pt x="60" y="4"/>
                    <a:pt x="40" y="4"/>
                  </a:cubicBezTo>
                  <a:cubicBezTo>
                    <a:pt x="20" y="4"/>
                    <a:pt x="4" y="20"/>
                    <a:pt x="4" y="40"/>
                  </a:cubicBezTo>
                  <a:cubicBezTo>
                    <a:pt x="4" y="60"/>
                    <a:pt x="20" y="76"/>
                    <a:pt x="40" y="76"/>
                  </a:cubicBezTo>
                  <a:cubicBezTo>
                    <a:pt x="42" y="76"/>
                    <a:pt x="44" y="76"/>
                    <a:pt x="46" y="76"/>
                  </a:cubicBezTo>
                  <a:cubicBezTo>
                    <a:pt x="47" y="75"/>
                    <a:pt x="48" y="76"/>
                    <a:pt x="48" y="77"/>
                  </a:cubicBezTo>
                  <a:cubicBezTo>
                    <a:pt x="48" y="78"/>
                    <a:pt x="48" y="79"/>
                    <a:pt x="46" y="79"/>
                  </a:cubicBezTo>
                  <a:cubicBezTo>
                    <a:pt x="44" y="80"/>
                    <a:pt x="42" y="80"/>
                    <a:pt x="4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60">
              <a:extLst>
                <a:ext uri="{FF2B5EF4-FFF2-40B4-BE49-F238E27FC236}">
                  <a16:creationId xmlns:a16="http://schemas.microsoft.com/office/drawing/2014/main" id="{C32F3CF4-FB61-4D55-BF09-B34179179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300" y="2946401"/>
              <a:ext cx="179388" cy="180975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46 w 48"/>
                <a:gd name="T9" fmla="*/ 26 h 48"/>
                <a:gd name="T10" fmla="*/ 44 w 48"/>
                <a:gd name="T11" fmla="*/ 24 h 48"/>
                <a:gd name="T12" fmla="*/ 24 w 48"/>
                <a:gd name="T13" fmla="*/ 4 h 48"/>
                <a:gd name="T14" fmla="*/ 4 w 48"/>
                <a:gd name="T15" fmla="*/ 24 h 48"/>
                <a:gd name="T16" fmla="*/ 24 w 48"/>
                <a:gd name="T17" fmla="*/ 44 h 48"/>
                <a:gd name="T18" fmla="*/ 26 w 48"/>
                <a:gd name="T19" fmla="*/ 46 h 48"/>
                <a:gd name="T20" fmla="*/ 24 w 48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25"/>
                    <a:pt x="47" y="26"/>
                    <a:pt x="46" y="26"/>
                  </a:cubicBezTo>
                  <a:cubicBezTo>
                    <a:pt x="45" y="26"/>
                    <a:pt x="44" y="25"/>
                    <a:pt x="44" y="24"/>
                  </a:cubicBezTo>
                  <a:cubicBezTo>
                    <a:pt x="44" y="13"/>
                    <a:pt x="35" y="4"/>
                    <a:pt x="24" y="4"/>
                  </a:cubicBezTo>
                  <a:cubicBezTo>
                    <a:pt x="13" y="4"/>
                    <a:pt x="4" y="13"/>
                    <a:pt x="4" y="24"/>
                  </a:cubicBezTo>
                  <a:cubicBezTo>
                    <a:pt x="4" y="35"/>
                    <a:pt x="13" y="44"/>
                    <a:pt x="24" y="44"/>
                  </a:cubicBezTo>
                  <a:cubicBezTo>
                    <a:pt x="25" y="44"/>
                    <a:pt x="26" y="45"/>
                    <a:pt x="26" y="46"/>
                  </a:cubicBezTo>
                  <a:cubicBezTo>
                    <a:pt x="26" y="47"/>
                    <a:pt x="25" y="48"/>
                    <a:pt x="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F8744FC-76B7-430F-A20C-31B0FE59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5</a:t>
            </a:fld>
            <a:endParaRPr lang="en-ID" sz="105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7C2CC9-090A-4DE7-8925-627DB75DC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3" y="6393066"/>
            <a:ext cx="658943" cy="315224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AB31AE3-D102-4151-9D19-21C2419E8899}"/>
              </a:ext>
            </a:extLst>
          </p:cNvPr>
          <p:cNvSpPr txBox="1">
            <a:spLocks/>
          </p:cNvSpPr>
          <p:nvPr/>
        </p:nvSpPr>
        <p:spPr>
          <a:xfrm>
            <a:off x="667657" y="1378856"/>
            <a:ext cx="5094514" cy="1088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34EB4-88F2-A5C7-2655-36E2981D0D87}"/>
              </a:ext>
            </a:extLst>
          </p:cNvPr>
          <p:cNvSpPr txBox="1"/>
          <p:nvPr/>
        </p:nvSpPr>
        <p:spPr>
          <a:xfrm>
            <a:off x="1440180" y="1276446"/>
            <a:ext cx="419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</a:rPr>
              <a:t>Each Product Line’s Revenue</a:t>
            </a:r>
            <a:endParaRPr lang="en-IN" sz="2400" u="sng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D5909-F7D2-8D1C-DE5E-F1BCBA35B2E6}"/>
              </a:ext>
            </a:extLst>
          </p:cNvPr>
          <p:cNvSpPr txBox="1"/>
          <p:nvPr/>
        </p:nvSpPr>
        <p:spPr>
          <a:xfrm>
            <a:off x="958396" y="2320290"/>
            <a:ext cx="46894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Food and Beverages</a:t>
            </a:r>
            <a:r>
              <a:rPr lang="en-US" sz="2000" dirty="0"/>
              <a:t> has the </a:t>
            </a:r>
            <a:r>
              <a:rPr lang="en-US" sz="2000" dirty="0">
                <a:solidFill>
                  <a:srgbClr val="FF0000"/>
                </a:solidFill>
              </a:rPr>
              <a:t>highest</a:t>
            </a:r>
            <a:r>
              <a:rPr lang="en-US" sz="2000" dirty="0"/>
              <a:t> generated revenue </a:t>
            </a:r>
            <a:r>
              <a:rPr lang="en-US" sz="2000" dirty="0">
                <a:solidFill>
                  <a:srgbClr val="000000"/>
                </a:solidFill>
              </a:rPr>
              <a:t>of approx. </a:t>
            </a:r>
            <a:r>
              <a:rPr lang="en-US" sz="2000" dirty="0"/>
              <a:t> </a:t>
            </a:r>
            <a:r>
              <a:rPr lang="en-US" sz="2000" b="1" dirty="0"/>
              <a:t>$</a:t>
            </a:r>
            <a:r>
              <a:rPr lang="en-US" sz="2000" dirty="0"/>
              <a:t>53,470.</a:t>
            </a:r>
          </a:p>
          <a:p>
            <a:endParaRPr lang="en-US" sz="2000" dirty="0"/>
          </a:p>
          <a:p>
            <a:r>
              <a:rPr lang="en-IN" sz="2000" b="1" dirty="0">
                <a:solidFill>
                  <a:srgbClr val="FF0000"/>
                </a:solidFill>
              </a:rPr>
              <a:t>Health and Beauty</a:t>
            </a:r>
            <a:r>
              <a:rPr lang="en-IN" sz="2000" dirty="0"/>
              <a:t> has the </a:t>
            </a:r>
            <a:r>
              <a:rPr lang="en-IN" sz="2000" dirty="0">
                <a:solidFill>
                  <a:srgbClr val="FF0000"/>
                </a:solidFill>
              </a:rPr>
              <a:t>lowest</a:t>
            </a:r>
            <a:r>
              <a:rPr lang="en-IN" sz="2000" dirty="0"/>
              <a:t> generated revenue of almost </a:t>
            </a:r>
            <a:r>
              <a:rPr lang="en-IN" sz="2000" b="1" dirty="0"/>
              <a:t>$</a:t>
            </a:r>
            <a:r>
              <a:rPr lang="en-IN" sz="2000" dirty="0"/>
              <a:t>46,850.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rgbClr val="FF0000"/>
                </a:solidFill>
              </a:rPr>
              <a:t>Sports and Travel</a:t>
            </a:r>
            <a:r>
              <a:rPr lang="en-IN" sz="2000" b="1" dirty="0"/>
              <a:t> -</a:t>
            </a:r>
            <a:r>
              <a:rPr lang="en-IN" sz="2000" dirty="0"/>
              <a:t> </a:t>
            </a:r>
            <a:r>
              <a:rPr lang="en-IN" sz="2000" b="1" dirty="0"/>
              <a:t>$</a:t>
            </a:r>
            <a:r>
              <a:rPr lang="en-IN" sz="2000" dirty="0"/>
              <a:t>52,500.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rgbClr val="FF0000"/>
                </a:solidFill>
              </a:rPr>
              <a:t>Electronic Accessories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r>
              <a:rPr lang="en-IN" sz="2000" b="1" dirty="0">
                <a:solidFill>
                  <a:srgbClr val="000000"/>
                </a:solidFill>
              </a:rPr>
              <a:t>-</a:t>
            </a:r>
            <a:r>
              <a:rPr lang="en-IN" sz="2000" dirty="0">
                <a:solidFill>
                  <a:srgbClr val="000000"/>
                </a:solidFill>
              </a:rPr>
              <a:t> </a:t>
            </a:r>
            <a:r>
              <a:rPr lang="en-IN" sz="2000" b="1" dirty="0">
                <a:solidFill>
                  <a:srgbClr val="000000"/>
                </a:solidFill>
              </a:rPr>
              <a:t>$ </a:t>
            </a:r>
            <a:r>
              <a:rPr lang="en-IN" sz="2000" dirty="0">
                <a:solidFill>
                  <a:srgbClr val="000000"/>
                </a:solidFill>
              </a:rPr>
              <a:t>51,750</a:t>
            </a:r>
          </a:p>
          <a:p>
            <a:endParaRPr lang="en-IN" sz="2000" dirty="0">
              <a:solidFill>
                <a:srgbClr val="000000"/>
              </a:solidFill>
            </a:endParaRPr>
          </a:p>
          <a:p>
            <a:r>
              <a:rPr lang="en-IN" sz="2000" b="1" dirty="0">
                <a:solidFill>
                  <a:srgbClr val="FF0000"/>
                </a:solidFill>
              </a:rPr>
              <a:t>Fashion Accessories</a:t>
            </a:r>
            <a:r>
              <a:rPr lang="en-IN" sz="2000" dirty="0">
                <a:solidFill>
                  <a:srgbClr val="000000"/>
                </a:solidFill>
              </a:rPr>
              <a:t> </a:t>
            </a:r>
            <a:r>
              <a:rPr lang="en-IN" sz="2000" b="1" dirty="0">
                <a:solidFill>
                  <a:srgbClr val="000000"/>
                </a:solidFill>
              </a:rPr>
              <a:t>-</a:t>
            </a:r>
            <a:r>
              <a:rPr lang="en-IN" sz="2000" dirty="0">
                <a:solidFill>
                  <a:srgbClr val="000000"/>
                </a:solidFill>
              </a:rPr>
              <a:t> </a:t>
            </a:r>
            <a:r>
              <a:rPr lang="en-IN" sz="2000" b="1" dirty="0">
                <a:solidFill>
                  <a:srgbClr val="000000"/>
                </a:solidFill>
              </a:rPr>
              <a:t>$</a:t>
            </a:r>
            <a:r>
              <a:rPr lang="en-IN" sz="2000" dirty="0">
                <a:solidFill>
                  <a:srgbClr val="000000"/>
                </a:solidFill>
              </a:rPr>
              <a:t>51,720</a:t>
            </a:r>
          </a:p>
          <a:p>
            <a:endParaRPr lang="en-IN" sz="2000" dirty="0">
              <a:solidFill>
                <a:srgbClr val="000000"/>
              </a:solidFill>
            </a:endParaRPr>
          </a:p>
          <a:p>
            <a:r>
              <a:rPr lang="en-IN" sz="2000" b="1" dirty="0">
                <a:solidFill>
                  <a:srgbClr val="FF0000"/>
                </a:solidFill>
              </a:rPr>
              <a:t>Home and Lifestyle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r>
              <a:rPr lang="en-IN" sz="2000" b="1" dirty="0">
                <a:solidFill>
                  <a:srgbClr val="000000"/>
                </a:solidFill>
              </a:rPr>
              <a:t>- $</a:t>
            </a:r>
            <a:r>
              <a:rPr lang="en-IN" sz="2000" dirty="0">
                <a:solidFill>
                  <a:srgbClr val="000000"/>
                </a:solidFill>
              </a:rPr>
              <a:t>51,300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6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oman in online meeting">
            <a:extLst>
              <a:ext uri="{FF2B5EF4-FFF2-40B4-BE49-F238E27FC236}">
                <a16:creationId xmlns:a16="http://schemas.microsoft.com/office/drawing/2014/main" id="{D0F9FA90-33E7-4055-A5C3-9CCC85ED0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410" r="47205"/>
          <a:stretch/>
        </p:blipFill>
        <p:spPr>
          <a:xfrm>
            <a:off x="6096000" y="1382690"/>
            <a:ext cx="6096000" cy="4664117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ID" sz="4000" dirty="0"/>
              <a:t>Revenue Per City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B101DB-D276-45E3-89AE-7E29F7254EB7}"/>
              </a:ext>
            </a:extLst>
          </p:cNvPr>
          <p:cNvSpPr/>
          <p:nvPr/>
        </p:nvSpPr>
        <p:spPr>
          <a:xfrm>
            <a:off x="6096000" y="1382692"/>
            <a:ext cx="6096000" cy="466411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8C959DF-1654-4856-A054-FD3280AAA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973880"/>
              </p:ext>
            </p:extLst>
          </p:nvPr>
        </p:nvGraphicFramePr>
        <p:xfrm>
          <a:off x="6544129" y="2375303"/>
          <a:ext cx="5199742" cy="363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580C982-B22C-4AF9-A4AC-B5559C15E814}"/>
              </a:ext>
            </a:extLst>
          </p:cNvPr>
          <p:cNvSpPr txBox="1">
            <a:spLocks/>
          </p:cNvSpPr>
          <p:nvPr/>
        </p:nvSpPr>
        <p:spPr>
          <a:xfrm>
            <a:off x="7052975" y="1382692"/>
            <a:ext cx="4182050" cy="465282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E9900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Pie chart of city revenue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A1D499A-39BE-409A-AA6A-B199A2947C99}"/>
              </a:ext>
            </a:extLst>
          </p:cNvPr>
          <p:cNvSpPr/>
          <p:nvPr/>
        </p:nvSpPr>
        <p:spPr>
          <a:xfrm>
            <a:off x="647700" y="1162146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9F22A9F-72C7-4CC7-8371-1105961C8675}"/>
              </a:ext>
            </a:extLst>
          </p:cNvPr>
          <p:cNvSpPr txBox="1">
            <a:spLocks/>
          </p:cNvSpPr>
          <p:nvPr/>
        </p:nvSpPr>
        <p:spPr>
          <a:xfrm>
            <a:off x="667656" y="2242580"/>
            <a:ext cx="5118706" cy="90260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FD419B-9294-4FD9-B13E-6161FDB92742}"/>
              </a:ext>
            </a:extLst>
          </p:cNvPr>
          <p:cNvGrpSpPr/>
          <p:nvPr/>
        </p:nvGrpSpPr>
        <p:grpSpPr>
          <a:xfrm>
            <a:off x="815521" y="1320216"/>
            <a:ext cx="355600" cy="358775"/>
            <a:chOff x="6276975" y="2886076"/>
            <a:chExt cx="355600" cy="358775"/>
          </a:xfrm>
        </p:grpSpPr>
        <p:sp>
          <p:nvSpPr>
            <p:cNvPr id="56" name="Freeform 658">
              <a:extLst>
                <a:ext uri="{FF2B5EF4-FFF2-40B4-BE49-F238E27FC236}">
                  <a16:creationId xmlns:a16="http://schemas.microsoft.com/office/drawing/2014/main" id="{0F31BDE8-6C48-4C4E-AAE9-1D1D6C832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850" y="3030538"/>
              <a:ext cx="212725" cy="214313"/>
            </a:xfrm>
            <a:custGeom>
              <a:avLst/>
              <a:gdLst>
                <a:gd name="T0" fmla="*/ 29 w 57"/>
                <a:gd name="T1" fmla="*/ 57 h 57"/>
                <a:gd name="T2" fmla="*/ 27 w 57"/>
                <a:gd name="T3" fmla="*/ 56 h 57"/>
                <a:gd name="T4" fmla="*/ 0 w 57"/>
                <a:gd name="T5" fmla="*/ 3 h 57"/>
                <a:gd name="T6" fmla="*/ 1 w 57"/>
                <a:gd name="T7" fmla="*/ 1 h 57"/>
                <a:gd name="T8" fmla="*/ 3 w 57"/>
                <a:gd name="T9" fmla="*/ 0 h 57"/>
                <a:gd name="T10" fmla="*/ 56 w 57"/>
                <a:gd name="T11" fmla="*/ 27 h 57"/>
                <a:gd name="T12" fmla="*/ 57 w 57"/>
                <a:gd name="T13" fmla="*/ 29 h 57"/>
                <a:gd name="T14" fmla="*/ 56 w 57"/>
                <a:gd name="T15" fmla="*/ 31 h 57"/>
                <a:gd name="T16" fmla="*/ 36 w 57"/>
                <a:gd name="T17" fmla="*/ 36 h 57"/>
                <a:gd name="T18" fmla="*/ 31 w 57"/>
                <a:gd name="T19" fmla="*/ 56 h 57"/>
                <a:gd name="T20" fmla="*/ 29 w 57"/>
                <a:gd name="T21" fmla="*/ 57 h 57"/>
                <a:gd name="T22" fmla="*/ 29 w 57"/>
                <a:gd name="T23" fmla="*/ 57 h 57"/>
                <a:gd name="T24" fmla="*/ 6 w 57"/>
                <a:gd name="T25" fmla="*/ 6 h 57"/>
                <a:gd name="T26" fmla="*/ 28 w 57"/>
                <a:gd name="T27" fmla="*/ 50 h 57"/>
                <a:gd name="T28" fmla="*/ 32 w 57"/>
                <a:gd name="T29" fmla="*/ 34 h 57"/>
                <a:gd name="T30" fmla="*/ 34 w 57"/>
                <a:gd name="T31" fmla="*/ 32 h 57"/>
                <a:gd name="T32" fmla="*/ 50 w 57"/>
                <a:gd name="T33" fmla="*/ 28 h 57"/>
                <a:gd name="T34" fmla="*/ 6 w 57"/>
                <a:gd name="T35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28" y="57"/>
                    <a:pt x="27" y="57"/>
                    <a:pt x="27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7" y="27"/>
                    <a:pt x="57" y="28"/>
                    <a:pt x="57" y="29"/>
                  </a:cubicBezTo>
                  <a:cubicBezTo>
                    <a:pt x="57" y="30"/>
                    <a:pt x="57" y="30"/>
                    <a:pt x="56" y="3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0" y="57"/>
                    <a:pt x="30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lose/>
                  <a:moveTo>
                    <a:pt x="6" y="6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28"/>
                    <a:pt x="50" y="28"/>
                    <a:pt x="50" y="28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59">
              <a:extLst>
                <a:ext uri="{FF2B5EF4-FFF2-40B4-BE49-F238E27FC236}">
                  <a16:creationId xmlns:a16="http://schemas.microsoft.com/office/drawing/2014/main" id="{B2E5E7F1-B800-4BDC-8D40-429F9E8E8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886076"/>
              <a:ext cx="300038" cy="301625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79 w 80"/>
                <a:gd name="T9" fmla="*/ 47 h 80"/>
                <a:gd name="T10" fmla="*/ 77 w 80"/>
                <a:gd name="T11" fmla="*/ 48 h 80"/>
                <a:gd name="T12" fmla="*/ 76 w 80"/>
                <a:gd name="T13" fmla="*/ 46 h 80"/>
                <a:gd name="T14" fmla="*/ 76 w 80"/>
                <a:gd name="T15" fmla="*/ 40 h 80"/>
                <a:gd name="T16" fmla="*/ 40 w 80"/>
                <a:gd name="T17" fmla="*/ 4 h 80"/>
                <a:gd name="T18" fmla="*/ 4 w 80"/>
                <a:gd name="T19" fmla="*/ 40 h 80"/>
                <a:gd name="T20" fmla="*/ 40 w 80"/>
                <a:gd name="T21" fmla="*/ 76 h 80"/>
                <a:gd name="T22" fmla="*/ 46 w 80"/>
                <a:gd name="T23" fmla="*/ 76 h 80"/>
                <a:gd name="T24" fmla="*/ 48 w 80"/>
                <a:gd name="T25" fmla="*/ 77 h 80"/>
                <a:gd name="T26" fmla="*/ 46 w 80"/>
                <a:gd name="T27" fmla="*/ 79 h 80"/>
                <a:gd name="T28" fmla="*/ 40 w 80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"/>
                    <a:pt x="80" y="44"/>
                    <a:pt x="79" y="47"/>
                  </a:cubicBezTo>
                  <a:cubicBezTo>
                    <a:pt x="79" y="48"/>
                    <a:pt x="78" y="48"/>
                    <a:pt x="77" y="48"/>
                  </a:cubicBezTo>
                  <a:cubicBezTo>
                    <a:pt x="76" y="48"/>
                    <a:pt x="75" y="47"/>
                    <a:pt x="76" y="46"/>
                  </a:cubicBezTo>
                  <a:cubicBezTo>
                    <a:pt x="76" y="44"/>
                    <a:pt x="76" y="42"/>
                    <a:pt x="76" y="40"/>
                  </a:cubicBezTo>
                  <a:cubicBezTo>
                    <a:pt x="76" y="20"/>
                    <a:pt x="60" y="4"/>
                    <a:pt x="40" y="4"/>
                  </a:cubicBezTo>
                  <a:cubicBezTo>
                    <a:pt x="20" y="4"/>
                    <a:pt x="4" y="20"/>
                    <a:pt x="4" y="40"/>
                  </a:cubicBezTo>
                  <a:cubicBezTo>
                    <a:pt x="4" y="60"/>
                    <a:pt x="20" y="76"/>
                    <a:pt x="40" y="76"/>
                  </a:cubicBezTo>
                  <a:cubicBezTo>
                    <a:pt x="42" y="76"/>
                    <a:pt x="44" y="76"/>
                    <a:pt x="46" y="76"/>
                  </a:cubicBezTo>
                  <a:cubicBezTo>
                    <a:pt x="47" y="75"/>
                    <a:pt x="48" y="76"/>
                    <a:pt x="48" y="77"/>
                  </a:cubicBezTo>
                  <a:cubicBezTo>
                    <a:pt x="48" y="78"/>
                    <a:pt x="48" y="79"/>
                    <a:pt x="46" y="79"/>
                  </a:cubicBezTo>
                  <a:cubicBezTo>
                    <a:pt x="44" y="80"/>
                    <a:pt x="42" y="80"/>
                    <a:pt x="4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60">
              <a:extLst>
                <a:ext uri="{FF2B5EF4-FFF2-40B4-BE49-F238E27FC236}">
                  <a16:creationId xmlns:a16="http://schemas.microsoft.com/office/drawing/2014/main" id="{C32F3CF4-FB61-4D55-BF09-B34179179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300" y="2946401"/>
              <a:ext cx="179388" cy="180975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46 w 48"/>
                <a:gd name="T9" fmla="*/ 26 h 48"/>
                <a:gd name="T10" fmla="*/ 44 w 48"/>
                <a:gd name="T11" fmla="*/ 24 h 48"/>
                <a:gd name="T12" fmla="*/ 24 w 48"/>
                <a:gd name="T13" fmla="*/ 4 h 48"/>
                <a:gd name="T14" fmla="*/ 4 w 48"/>
                <a:gd name="T15" fmla="*/ 24 h 48"/>
                <a:gd name="T16" fmla="*/ 24 w 48"/>
                <a:gd name="T17" fmla="*/ 44 h 48"/>
                <a:gd name="T18" fmla="*/ 26 w 48"/>
                <a:gd name="T19" fmla="*/ 46 h 48"/>
                <a:gd name="T20" fmla="*/ 24 w 48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25"/>
                    <a:pt x="47" y="26"/>
                    <a:pt x="46" y="26"/>
                  </a:cubicBezTo>
                  <a:cubicBezTo>
                    <a:pt x="45" y="26"/>
                    <a:pt x="44" y="25"/>
                    <a:pt x="44" y="24"/>
                  </a:cubicBezTo>
                  <a:cubicBezTo>
                    <a:pt x="44" y="13"/>
                    <a:pt x="35" y="4"/>
                    <a:pt x="24" y="4"/>
                  </a:cubicBezTo>
                  <a:cubicBezTo>
                    <a:pt x="13" y="4"/>
                    <a:pt x="4" y="13"/>
                    <a:pt x="4" y="24"/>
                  </a:cubicBezTo>
                  <a:cubicBezTo>
                    <a:pt x="4" y="35"/>
                    <a:pt x="13" y="44"/>
                    <a:pt x="24" y="44"/>
                  </a:cubicBezTo>
                  <a:cubicBezTo>
                    <a:pt x="25" y="44"/>
                    <a:pt x="26" y="45"/>
                    <a:pt x="26" y="46"/>
                  </a:cubicBezTo>
                  <a:cubicBezTo>
                    <a:pt x="26" y="47"/>
                    <a:pt x="25" y="48"/>
                    <a:pt x="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9F8744FC-76B7-430F-A20C-31B0FE59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6</a:t>
            </a:fld>
            <a:endParaRPr lang="en-ID" sz="105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7C2CC9-090A-4DE7-8925-627DB75DC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3" y="6526298"/>
            <a:ext cx="641874" cy="193626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AB31AE3-D102-4151-9D19-21C2419E8899}"/>
              </a:ext>
            </a:extLst>
          </p:cNvPr>
          <p:cNvSpPr txBox="1">
            <a:spLocks/>
          </p:cNvSpPr>
          <p:nvPr/>
        </p:nvSpPr>
        <p:spPr>
          <a:xfrm>
            <a:off x="667656" y="1927761"/>
            <a:ext cx="5094514" cy="1088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34EB4-88F2-A5C7-2655-36E2981D0D87}"/>
              </a:ext>
            </a:extLst>
          </p:cNvPr>
          <p:cNvSpPr txBox="1"/>
          <p:nvPr/>
        </p:nvSpPr>
        <p:spPr>
          <a:xfrm>
            <a:off x="1425977" y="1247740"/>
            <a:ext cx="419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</a:rPr>
              <a:t>Each city’s revenue</a:t>
            </a:r>
            <a:endParaRPr lang="en-IN" sz="2400" u="sng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D5909-F7D2-8D1C-DE5E-F1BCBA35B2E6}"/>
              </a:ext>
            </a:extLst>
          </p:cNvPr>
          <p:cNvSpPr txBox="1"/>
          <p:nvPr/>
        </p:nvSpPr>
        <p:spPr>
          <a:xfrm>
            <a:off x="958396" y="2354580"/>
            <a:ext cx="46894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Naypyitaw</a:t>
            </a:r>
            <a:r>
              <a:rPr lang="en-US" sz="2800" dirty="0"/>
              <a:t> has the </a:t>
            </a:r>
            <a:r>
              <a:rPr lang="en-US" sz="2800" dirty="0">
                <a:solidFill>
                  <a:srgbClr val="FF0000"/>
                </a:solidFill>
              </a:rPr>
              <a:t>highest</a:t>
            </a:r>
            <a:r>
              <a:rPr lang="en-US" sz="2800" dirty="0"/>
              <a:t> generated revenue </a:t>
            </a:r>
            <a:r>
              <a:rPr lang="en-US" sz="2800" dirty="0">
                <a:solidFill>
                  <a:srgbClr val="000000"/>
                </a:solidFill>
              </a:rPr>
              <a:t>of approx. </a:t>
            </a:r>
            <a:r>
              <a:rPr lang="en-US" sz="2800" dirty="0"/>
              <a:t> $1,05,300</a:t>
            </a:r>
          </a:p>
          <a:p>
            <a:endParaRPr lang="en-US" sz="2800" dirty="0"/>
          </a:p>
          <a:p>
            <a:r>
              <a:rPr lang="en-IN" sz="2800" b="1" dirty="0">
                <a:solidFill>
                  <a:srgbClr val="ED7D31"/>
                </a:solidFill>
              </a:rPr>
              <a:t>Yangon</a:t>
            </a:r>
            <a:r>
              <a:rPr lang="en-IN" sz="2800" dirty="0"/>
              <a:t> - $1,01,143</a:t>
            </a:r>
          </a:p>
          <a:p>
            <a:endParaRPr lang="en-IN" sz="2800" dirty="0"/>
          </a:p>
          <a:p>
            <a:r>
              <a:rPr lang="en-IN" sz="2800" b="1" dirty="0">
                <a:solidFill>
                  <a:schemeClr val="accent3">
                    <a:lumMod val="50000"/>
                  </a:schemeClr>
                </a:solidFill>
              </a:rPr>
              <a:t>Mandalay</a:t>
            </a:r>
            <a:r>
              <a:rPr lang="en-IN" sz="2800" dirty="0"/>
              <a:t> - $1,01,140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623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164969" y="-96789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endParaRPr lang="en-ID" sz="40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4A7B9BF-8BAA-4D7B-B034-A017F30791F5}"/>
              </a:ext>
            </a:extLst>
          </p:cNvPr>
          <p:cNvSpPr/>
          <p:nvPr/>
        </p:nvSpPr>
        <p:spPr>
          <a:xfrm>
            <a:off x="1181326" y="2133142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endParaRPr lang="en-US" sz="16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85C97123-AB5E-4145-B936-53A9C20F9421}"/>
              </a:ext>
            </a:extLst>
          </p:cNvPr>
          <p:cNvSpPr/>
          <p:nvPr/>
        </p:nvSpPr>
        <p:spPr>
          <a:xfrm>
            <a:off x="416197" y="3075890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A7FED7F-9683-44B9-B501-D906DE6BBDEE}"/>
              </a:ext>
            </a:extLst>
          </p:cNvPr>
          <p:cNvSpPr/>
          <p:nvPr/>
        </p:nvSpPr>
        <p:spPr>
          <a:xfrm>
            <a:off x="396240" y="3075890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38451A-3AEB-445C-B82B-1BF073F9FEB6}"/>
              </a:ext>
            </a:extLst>
          </p:cNvPr>
          <p:cNvSpPr/>
          <p:nvPr/>
        </p:nvSpPr>
        <p:spPr>
          <a:xfrm>
            <a:off x="1181326" y="3207768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Electronic Accessories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6CA2633-BBA3-4684-B613-D8E86034791A}"/>
              </a:ext>
            </a:extLst>
          </p:cNvPr>
          <p:cNvSpPr/>
          <p:nvPr/>
        </p:nvSpPr>
        <p:spPr>
          <a:xfrm>
            <a:off x="416197" y="4150516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1ECE8ED-2159-4E5A-92F4-B1A6336A3FD8}"/>
              </a:ext>
            </a:extLst>
          </p:cNvPr>
          <p:cNvSpPr/>
          <p:nvPr/>
        </p:nvSpPr>
        <p:spPr>
          <a:xfrm>
            <a:off x="396240" y="4150516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557EE4B-CB99-4174-9A9F-8FA4EAAFF58F}"/>
              </a:ext>
            </a:extLst>
          </p:cNvPr>
          <p:cNvSpPr/>
          <p:nvPr/>
        </p:nvSpPr>
        <p:spPr>
          <a:xfrm>
            <a:off x="1181326" y="4282394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Sports and Travel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7CBEA2F-8E93-470F-8D64-9726DACA87F7}"/>
              </a:ext>
            </a:extLst>
          </p:cNvPr>
          <p:cNvSpPr/>
          <p:nvPr/>
        </p:nvSpPr>
        <p:spPr>
          <a:xfrm>
            <a:off x="416197" y="5225143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129B7384-5713-462B-B485-F22BD2A22A01}"/>
              </a:ext>
            </a:extLst>
          </p:cNvPr>
          <p:cNvSpPr/>
          <p:nvPr/>
        </p:nvSpPr>
        <p:spPr>
          <a:xfrm>
            <a:off x="396240" y="5225143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3949954-1B35-4BBC-A210-A18BDDD60AC3}"/>
              </a:ext>
            </a:extLst>
          </p:cNvPr>
          <p:cNvSpPr/>
          <p:nvPr/>
        </p:nvSpPr>
        <p:spPr>
          <a:xfrm>
            <a:off x="1181326" y="5357021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 and Lifestyle</a:t>
            </a:r>
          </a:p>
        </p:txBody>
      </p:sp>
      <p:sp>
        <p:nvSpPr>
          <p:cNvPr id="125" name="Rectangle: Top Corners Rounded 124">
            <a:extLst>
              <a:ext uri="{FF2B5EF4-FFF2-40B4-BE49-F238E27FC236}">
                <a16:creationId xmlns:a16="http://schemas.microsoft.com/office/drawing/2014/main" id="{FA2DD85A-D468-4E74-B784-8BDC160DA8AA}"/>
              </a:ext>
            </a:extLst>
          </p:cNvPr>
          <p:cNvSpPr/>
          <p:nvPr/>
        </p:nvSpPr>
        <p:spPr>
          <a:xfrm>
            <a:off x="4637386" y="473455"/>
            <a:ext cx="3858710" cy="513336"/>
          </a:xfrm>
          <a:prstGeom prst="round2Same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Status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F1539F-586C-4AB1-97D7-718D15B0C344}"/>
              </a:ext>
            </a:extLst>
          </p:cNvPr>
          <p:cNvCxnSpPr/>
          <p:nvPr/>
        </p:nvCxnSpPr>
        <p:spPr>
          <a:xfrm>
            <a:off x="3360420" y="2876034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3958621-6384-4510-B9A9-D40C5858021E}"/>
              </a:ext>
            </a:extLst>
          </p:cNvPr>
          <p:cNvCxnSpPr/>
          <p:nvPr/>
        </p:nvCxnSpPr>
        <p:spPr>
          <a:xfrm>
            <a:off x="3360420" y="3950660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5FD664A-9E0E-41BA-B76F-5ED450066D49}"/>
              </a:ext>
            </a:extLst>
          </p:cNvPr>
          <p:cNvCxnSpPr/>
          <p:nvPr/>
        </p:nvCxnSpPr>
        <p:spPr>
          <a:xfrm>
            <a:off x="3360420" y="5025286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7CF7F0E-E3BE-4F7F-B752-95FA30C8539F}"/>
              </a:ext>
            </a:extLst>
          </p:cNvPr>
          <p:cNvCxnSpPr>
            <a:cxnSpLocks/>
          </p:cNvCxnSpPr>
          <p:nvPr/>
        </p:nvCxnSpPr>
        <p:spPr>
          <a:xfrm>
            <a:off x="4603096" y="796290"/>
            <a:ext cx="22860" cy="60502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B2D5BB0-398B-4A7F-A88D-694527C411BF}"/>
              </a:ext>
            </a:extLst>
          </p:cNvPr>
          <p:cNvGrpSpPr/>
          <p:nvPr/>
        </p:nvGrpSpPr>
        <p:grpSpPr>
          <a:xfrm>
            <a:off x="585276" y="5419003"/>
            <a:ext cx="313171" cy="287194"/>
            <a:chOff x="7005638" y="2909888"/>
            <a:chExt cx="344488" cy="315913"/>
          </a:xfrm>
        </p:grpSpPr>
        <p:sp>
          <p:nvSpPr>
            <p:cNvPr id="170" name="Oval 302">
              <a:extLst>
                <a:ext uri="{FF2B5EF4-FFF2-40B4-BE49-F238E27FC236}">
                  <a16:creationId xmlns:a16="http://schemas.microsoft.com/office/drawing/2014/main" id="{37C5B34A-C34E-46C5-923D-5EF1DEF80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Oval 303">
              <a:extLst>
                <a:ext uri="{FF2B5EF4-FFF2-40B4-BE49-F238E27FC236}">
                  <a16:creationId xmlns:a16="http://schemas.microsoft.com/office/drawing/2014/main" id="{82E5A5A5-3DFE-4D5F-9B8E-D330C9CD7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Oval 304">
              <a:extLst>
                <a:ext uri="{FF2B5EF4-FFF2-40B4-BE49-F238E27FC236}">
                  <a16:creationId xmlns:a16="http://schemas.microsoft.com/office/drawing/2014/main" id="{3BB9AF55-F55B-4775-A3FF-A2DF7F15B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305">
              <a:extLst>
                <a:ext uri="{FF2B5EF4-FFF2-40B4-BE49-F238E27FC236}">
                  <a16:creationId xmlns:a16="http://schemas.microsoft.com/office/drawing/2014/main" id="{F6262395-E1A7-44E7-893B-16E8A1082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306">
              <a:extLst>
                <a:ext uri="{FF2B5EF4-FFF2-40B4-BE49-F238E27FC236}">
                  <a16:creationId xmlns:a16="http://schemas.microsoft.com/office/drawing/2014/main" id="{F34252E6-DCFE-4C97-BB4C-5E02D3306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307">
              <a:extLst>
                <a:ext uri="{FF2B5EF4-FFF2-40B4-BE49-F238E27FC236}">
                  <a16:creationId xmlns:a16="http://schemas.microsoft.com/office/drawing/2014/main" id="{E3DBE2EF-8597-4727-9C21-62815811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308">
              <a:extLst>
                <a:ext uri="{FF2B5EF4-FFF2-40B4-BE49-F238E27FC236}">
                  <a16:creationId xmlns:a16="http://schemas.microsoft.com/office/drawing/2014/main" id="{080AADDD-30BE-4669-B2C4-9B60862C5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8" name="Slide Number Placeholder 3">
            <a:extLst>
              <a:ext uri="{FF2B5EF4-FFF2-40B4-BE49-F238E27FC236}">
                <a16:creationId xmlns:a16="http://schemas.microsoft.com/office/drawing/2014/main" id="{965A05F2-87D3-4366-A41F-7454C4E4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914" y="6610581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7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CDC8A7-2D19-F634-1BF3-76BF865516E8}"/>
              </a:ext>
            </a:extLst>
          </p:cNvPr>
          <p:cNvSpPr/>
          <p:nvPr/>
        </p:nvSpPr>
        <p:spPr>
          <a:xfrm>
            <a:off x="431437" y="6154783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83DBBB-EC1D-9351-7D3A-84B64D2D931D}"/>
              </a:ext>
            </a:extLst>
          </p:cNvPr>
          <p:cNvSpPr/>
          <p:nvPr/>
        </p:nvSpPr>
        <p:spPr>
          <a:xfrm>
            <a:off x="411480" y="6154783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8FE42A-E8B9-42C3-DEFD-58811BC0C979}"/>
              </a:ext>
            </a:extLst>
          </p:cNvPr>
          <p:cNvSpPr/>
          <p:nvPr/>
        </p:nvSpPr>
        <p:spPr>
          <a:xfrm>
            <a:off x="1196566" y="6286661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Health and Beauty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420D4-A868-D030-FEE3-5249C2DD9122}"/>
              </a:ext>
            </a:extLst>
          </p:cNvPr>
          <p:cNvGrpSpPr/>
          <p:nvPr/>
        </p:nvGrpSpPr>
        <p:grpSpPr>
          <a:xfrm>
            <a:off x="600516" y="6348643"/>
            <a:ext cx="313171" cy="287194"/>
            <a:chOff x="7005638" y="2909888"/>
            <a:chExt cx="344488" cy="315913"/>
          </a:xfrm>
        </p:grpSpPr>
        <p:sp>
          <p:nvSpPr>
            <p:cNvPr id="6" name="Oval 302">
              <a:extLst>
                <a:ext uri="{FF2B5EF4-FFF2-40B4-BE49-F238E27FC236}">
                  <a16:creationId xmlns:a16="http://schemas.microsoft.com/office/drawing/2014/main" id="{2DAF0412-A3A0-2234-F9E6-F54529F6E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Oval 303">
              <a:extLst>
                <a:ext uri="{FF2B5EF4-FFF2-40B4-BE49-F238E27FC236}">
                  <a16:creationId xmlns:a16="http://schemas.microsoft.com/office/drawing/2014/main" id="{036B7AFD-F449-2A09-0DB5-C82655BF8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304">
              <a:extLst>
                <a:ext uri="{FF2B5EF4-FFF2-40B4-BE49-F238E27FC236}">
                  <a16:creationId xmlns:a16="http://schemas.microsoft.com/office/drawing/2014/main" id="{E302821B-3109-F786-0730-D60A2C257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05">
              <a:extLst>
                <a:ext uri="{FF2B5EF4-FFF2-40B4-BE49-F238E27FC236}">
                  <a16:creationId xmlns:a16="http://schemas.microsoft.com/office/drawing/2014/main" id="{3CA5602A-55E4-29BC-97D6-F93E7E418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06">
              <a:extLst>
                <a:ext uri="{FF2B5EF4-FFF2-40B4-BE49-F238E27FC236}">
                  <a16:creationId xmlns:a16="http://schemas.microsoft.com/office/drawing/2014/main" id="{DED070A5-C181-4E1C-50FB-F83A262DD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307">
              <a:extLst>
                <a:ext uri="{FF2B5EF4-FFF2-40B4-BE49-F238E27FC236}">
                  <a16:creationId xmlns:a16="http://schemas.microsoft.com/office/drawing/2014/main" id="{23CD9AEF-5E9E-CD72-DBC6-C5ACA4B3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308">
              <a:extLst>
                <a:ext uri="{FF2B5EF4-FFF2-40B4-BE49-F238E27FC236}">
                  <a16:creationId xmlns:a16="http://schemas.microsoft.com/office/drawing/2014/main" id="{A13A0685-3157-5D95-B3E2-4520D6C9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C2E4AE-6844-E518-2B83-9ECF4ED029F6}"/>
              </a:ext>
            </a:extLst>
          </p:cNvPr>
          <p:cNvSpPr/>
          <p:nvPr/>
        </p:nvSpPr>
        <p:spPr>
          <a:xfrm>
            <a:off x="408577" y="1091293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53A0B4-69B3-08C0-A132-B3C95FA090D6}"/>
              </a:ext>
            </a:extLst>
          </p:cNvPr>
          <p:cNvSpPr/>
          <p:nvPr/>
        </p:nvSpPr>
        <p:spPr>
          <a:xfrm>
            <a:off x="388620" y="1091293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16A78-2A97-F623-36C5-66AFE5045067}"/>
              </a:ext>
            </a:extLst>
          </p:cNvPr>
          <p:cNvSpPr/>
          <p:nvPr/>
        </p:nvSpPr>
        <p:spPr>
          <a:xfrm>
            <a:off x="1173706" y="1223171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Fashion Accessories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89E14B-D062-EC6C-E7EB-EA0B000462EC}"/>
              </a:ext>
            </a:extLst>
          </p:cNvPr>
          <p:cNvGrpSpPr/>
          <p:nvPr/>
        </p:nvGrpSpPr>
        <p:grpSpPr>
          <a:xfrm>
            <a:off x="577656" y="1285153"/>
            <a:ext cx="313171" cy="287194"/>
            <a:chOff x="7005638" y="2909888"/>
            <a:chExt cx="344488" cy="315913"/>
          </a:xfrm>
        </p:grpSpPr>
        <p:sp>
          <p:nvSpPr>
            <p:cNvPr id="20" name="Oval 302">
              <a:extLst>
                <a:ext uri="{FF2B5EF4-FFF2-40B4-BE49-F238E27FC236}">
                  <a16:creationId xmlns:a16="http://schemas.microsoft.com/office/drawing/2014/main" id="{3D48AE9C-BAC2-4CF7-4FD6-997C098B6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3">
              <a:extLst>
                <a:ext uri="{FF2B5EF4-FFF2-40B4-BE49-F238E27FC236}">
                  <a16:creationId xmlns:a16="http://schemas.microsoft.com/office/drawing/2014/main" id="{7091917E-E97D-7B7A-2E93-93BF95179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Oval 304">
              <a:extLst>
                <a:ext uri="{FF2B5EF4-FFF2-40B4-BE49-F238E27FC236}">
                  <a16:creationId xmlns:a16="http://schemas.microsoft.com/office/drawing/2014/main" id="{5468F823-B3B2-D109-41CE-3A10BDD0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05">
              <a:extLst>
                <a:ext uri="{FF2B5EF4-FFF2-40B4-BE49-F238E27FC236}">
                  <a16:creationId xmlns:a16="http://schemas.microsoft.com/office/drawing/2014/main" id="{4D963EF4-204A-236B-E193-433E3D09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306">
              <a:extLst>
                <a:ext uri="{FF2B5EF4-FFF2-40B4-BE49-F238E27FC236}">
                  <a16:creationId xmlns:a16="http://schemas.microsoft.com/office/drawing/2014/main" id="{55752FA1-4B66-B5DC-ECEE-D937127C3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07">
              <a:extLst>
                <a:ext uri="{FF2B5EF4-FFF2-40B4-BE49-F238E27FC236}">
                  <a16:creationId xmlns:a16="http://schemas.microsoft.com/office/drawing/2014/main" id="{D1C55791-0A30-BCE2-255B-E8F496D4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08">
              <a:extLst>
                <a:ext uri="{FF2B5EF4-FFF2-40B4-BE49-F238E27FC236}">
                  <a16:creationId xmlns:a16="http://schemas.microsoft.com/office/drawing/2014/main" id="{C9F2204A-3A92-0048-034B-13D940F95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AA5FB92-1201-7E5E-9165-A38654C507AE}"/>
              </a:ext>
            </a:extLst>
          </p:cNvPr>
          <p:cNvSpPr/>
          <p:nvPr/>
        </p:nvSpPr>
        <p:spPr>
          <a:xfrm>
            <a:off x="408577" y="2028553"/>
            <a:ext cx="3751943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Food and Beverages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FE34452-20EB-C404-614F-973BDB68EBEF}"/>
              </a:ext>
            </a:extLst>
          </p:cNvPr>
          <p:cNvSpPr/>
          <p:nvPr/>
        </p:nvSpPr>
        <p:spPr>
          <a:xfrm>
            <a:off x="388620" y="2028553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63DB98-B52D-4755-8661-D11762ACF572}"/>
              </a:ext>
            </a:extLst>
          </p:cNvPr>
          <p:cNvSpPr/>
          <p:nvPr/>
        </p:nvSpPr>
        <p:spPr>
          <a:xfrm>
            <a:off x="1173706" y="2160431"/>
            <a:ext cx="2986814" cy="411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endParaRPr lang="en-US" sz="16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7D15FC-016B-F6ED-426B-750D7E6E8079}"/>
              </a:ext>
            </a:extLst>
          </p:cNvPr>
          <p:cNvGrpSpPr/>
          <p:nvPr/>
        </p:nvGrpSpPr>
        <p:grpSpPr>
          <a:xfrm>
            <a:off x="577656" y="2222413"/>
            <a:ext cx="313171" cy="287194"/>
            <a:chOff x="7005638" y="2909888"/>
            <a:chExt cx="344488" cy="315913"/>
          </a:xfrm>
        </p:grpSpPr>
        <p:sp>
          <p:nvSpPr>
            <p:cNvPr id="33" name="Oval 302">
              <a:extLst>
                <a:ext uri="{FF2B5EF4-FFF2-40B4-BE49-F238E27FC236}">
                  <a16:creationId xmlns:a16="http://schemas.microsoft.com/office/drawing/2014/main" id="{AC78838C-5FB9-1FD2-0C6D-4320BFC77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303">
              <a:extLst>
                <a:ext uri="{FF2B5EF4-FFF2-40B4-BE49-F238E27FC236}">
                  <a16:creationId xmlns:a16="http://schemas.microsoft.com/office/drawing/2014/main" id="{5A1B6120-03FB-267C-3AEC-233C6031C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304">
              <a:extLst>
                <a:ext uri="{FF2B5EF4-FFF2-40B4-BE49-F238E27FC236}">
                  <a16:creationId xmlns:a16="http://schemas.microsoft.com/office/drawing/2014/main" id="{5CD80147-90D1-69E6-6A0C-767B504A4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05">
              <a:extLst>
                <a:ext uri="{FF2B5EF4-FFF2-40B4-BE49-F238E27FC236}">
                  <a16:creationId xmlns:a16="http://schemas.microsoft.com/office/drawing/2014/main" id="{7E35F0F2-2D03-319B-3EA1-E9CDA269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06">
              <a:extLst>
                <a:ext uri="{FF2B5EF4-FFF2-40B4-BE49-F238E27FC236}">
                  <a16:creationId xmlns:a16="http://schemas.microsoft.com/office/drawing/2014/main" id="{28E8A7CA-BAEA-4DE8-B60B-866D4E94C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07">
              <a:extLst>
                <a:ext uri="{FF2B5EF4-FFF2-40B4-BE49-F238E27FC236}">
                  <a16:creationId xmlns:a16="http://schemas.microsoft.com/office/drawing/2014/main" id="{D4F8F8F5-AFBE-3492-C7A8-4334B9D5A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08">
              <a:extLst>
                <a:ext uri="{FF2B5EF4-FFF2-40B4-BE49-F238E27FC236}">
                  <a16:creationId xmlns:a16="http://schemas.microsoft.com/office/drawing/2014/main" id="{DB468639-DE1E-357C-EDCE-114C398C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CCD53E-7DF1-42AC-F755-386F37AC0506}"/>
              </a:ext>
            </a:extLst>
          </p:cNvPr>
          <p:cNvGrpSpPr/>
          <p:nvPr/>
        </p:nvGrpSpPr>
        <p:grpSpPr>
          <a:xfrm>
            <a:off x="581466" y="3266353"/>
            <a:ext cx="313171" cy="287194"/>
            <a:chOff x="7005638" y="2909888"/>
            <a:chExt cx="344488" cy="315913"/>
          </a:xfrm>
        </p:grpSpPr>
        <p:sp>
          <p:nvSpPr>
            <p:cNvPr id="41" name="Oval 302">
              <a:extLst>
                <a:ext uri="{FF2B5EF4-FFF2-40B4-BE49-F238E27FC236}">
                  <a16:creationId xmlns:a16="http://schemas.microsoft.com/office/drawing/2014/main" id="{E198B5F4-371E-412A-0FFB-645FB57A4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42" name="Oval 303">
              <a:extLst>
                <a:ext uri="{FF2B5EF4-FFF2-40B4-BE49-F238E27FC236}">
                  <a16:creationId xmlns:a16="http://schemas.microsoft.com/office/drawing/2014/main" id="{C852AF19-B8D9-3B94-0A16-93FA23279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43" name="Oval 304">
              <a:extLst>
                <a:ext uri="{FF2B5EF4-FFF2-40B4-BE49-F238E27FC236}">
                  <a16:creationId xmlns:a16="http://schemas.microsoft.com/office/drawing/2014/main" id="{E03FB94A-2018-3B00-723C-5F8195A71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44" name="Freeform 305">
              <a:extLst>
                <a:ext uri="{FF2B5EF4-FFF2-40B4-BE49-F238E27FC236}">
                  <a16:creationId xmlns:a16="http://schemas.microsoft.com/office/drawing/2014/main" id="{1BFB1607-713A-3D68-550E-ACC81B1FA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45" name="Freeform 306">
              <a:extLst>
                <a:ext uri="{FF2B5EF4-FFF2-40B4-BE49-F238E27FC236}">
                  <a16:creationId xmlns:a16="http://schemas.microsoft.com/office/drawing/2014/main" id="{93B8D297-F363-8CD7-8E85-AD8B7A55F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46" name="Freeform 307">
              <a:extLst>
                <a:ext uri="{FF2B5EF4-FFF2-40B4-BE49-F238E27FC236}">
                  <a16:creationId xmlns:a16="http://schemas.microsoft.com/office/drawing/2014/main" id="{6280B056-2FC8-44FE-8F1B-571065D9F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47" name="Freeform 308">
              <a:extLst>
                <a:ext uri="{FF2B5EF4-FFF2-40B4-BE49-F238E27FC236}">
                  <a16:creationId xmlns:a16="http://schemas.microsoft.com/office/drawing/2014/main" id="{2677B0D0-91A7-D4FF-488F-0F54290F3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DFE6AC-39D6-B33A-E0CE-FA704829806C}"/>
              </a:ext>
            </a:extLst>
          </p:cNvPr>
          <p:cNvGrpSpPr/>
          <p:nvPr/>
        </p:nvGrpSpPr>
        <p:grpSpPr>
          <a:xfrm>
            <a:off x="592896" y="4340773"/>
            <a:ext cx="313171" cy="287194"/>
            <a:chOff x="7005638" y="2909888"/>
            <a:chExt cx="344488" cy="315913"/>
          </a:xfrm>
        </p:grpSpPr>
        <p:sp>
          <p:nvSpPr>
            <p:cNvPr id="49" name="Oval 302">
              <a:extLst>
                <a:ext uri="{FF2B5EF4-FFF2-40B4-BE49-F238E27FC236}">
                  <a16:creationId xmlns:a16="http://schemas.microsoft.com/office/drawing/2014/main" id="{53C5944D-805C-753D-8743-3AA59D204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3">
              <a:extLst>
                <a:ext uri="{FF2B5EF4-FFF2-40B4-BE49-F238E27FC236}">
                  <a16:creationId xmlns:a16="http://schemas.microsoft.com/office/drawing/2014/main" id="{EBA1A9D1-67E7-2849-C37D-7D4D2763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Oval 304">
              <a:extLst>
                <a:ext uri="{FF2B5EF4-FFF2-40B4-BE49-F238E27FC236}">
                  <a16:creationId xmlns:a16="http://schemas.microsoft.com/office/drawing/2014/main" id="{012D6F80-36EB-BCD7-3AB8-9FA23073E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05">
              <a:extLst>
                <a:ext uri="{FF2B5EF4-FFF2-40B4-BE49-F238E27FC236}">
                  <a16:creationId xmlns:a16="http://schemas.microsoft.com/office/drawing/2014/main" id="{8167859A-9067-2490-0CA5-46334E40D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06">
              <a:extLst>
                <a:ext uri="{FF2B5EF4-FFF2-40B4-BE49-F238E27FC236}">
                  <a16:creationId xmlns:a16="http://schemas.microsoft.com/office/drawing/2014/main" id="{D31D05B9-0483-109C-F4D0-A626B07EE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307">
              <a:extLst>
                <a:ext uri="{FF2B5EF4-FFF2-40B4-BE49-F238E27FC236}">
                  <a16:creationId xmlns:a16="http://schemas.microsoft.com/office/drawing/2014/main" id="{ACD73F73-D2B5-40CE-D1E8-1155F3AAD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308">
              <a:extLst>
                <a:ext uri="{FF2B5EF4-FFF2-40B4-BE49-F238E27FC236}">
                  <a16:creationId xmlns:a16="http://schemas.microsoft.com/office/drawing/2014/main" id="{89ED5BC5-C6F8-6A9C-52D8-2EB653046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80D3B5-245C-F939-AA40-87331681A42B}"/>
              </a:ext>
            </a:extLst>
          </p:cNvPr>
          <p:cNvCxnSpPr/>
          <p:nvPr/>
        </p:nvCxnSpPr>
        <p:spPr>
          <a:xfrm>
            <a:off x="3375660" y="6034936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76232C2-6816-F900-1AE0-9D6DE0B33137}"/>
              </a:ext>
            </a:extLst>
          </p:cNvPr>
          <p:cNvCxnSpPr/>
          <p:nvPr/>
        </p:nvCxnSpPr>
        <p:spPr>
          <a:xfrm>
            <a:off x="3398520" y="1885846"/>
            <a:ext cx="79451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1E21492-6528-1CFC-A49E-75027D52B8AF}"/>
              </a:ext>
            </a:extLst>
          </p:cNvPr>
          <p:cNvSpPr txBox="1"/>
          <p:nvPr/>
        </p:nvSpPr>
        <p:spPr>
          <a:xfrm>
            <a:off x="9738360" y="1223171"/>
            <a:ext cx="918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7.03 </a:t>
            </a:r>
            <a:endParaRPr lang="en-IN" sz="2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BB0B97-4EDE-9A30-A3E8-57425E0533E1}"/>
              </a:ext>
            </a:extLst>
          </p:cNvPr>
          <p:cNvSpPr txBox="1"/>
          <p:nvPr/>
        </p:nvSpPr>
        <p:spPr>
          <a:xfrm>
            <a:off x="11292840" y="2222413"/>
            <a:ext cx="918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</a:t>
            </a:r>
            <a:endParaRPr lang="en-IN" sz="2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E49E70-78BE-324A-C9CC-A3A3F752686A}"/>
              </a:ext>
            </a:extLst>
          </p:cNvPr>
          <p:cNvSpPr txBox="1"/>
          <p:nvPr/>
        </p:nvSpPr>
        <p:spPr>
          <a:xfrm>
            <a:off x="9578340" y="2186070"/>
            <a:ext cx="116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</a:t>
            </a:r>
            <a:r>
              <a:rPr lang="en-US" sz="2000" b="1" dirty="0">
                <a:solidFill>
                  <a:srgbClr val="00B0F0"/>
                </a:solidFill>
              </a:rPr>
              <a:t>7.11</a:t>
            </a:r>
            <a:endParaRPr lang="en-IN" sz="2000" b="1" dirty="0">
              <a:solidFill>
                <a:srgbClr val="00B0F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B06454A-9650-0770-7DCF-D9F122B70468}"/>
              </a:ext>
            </a:extLst>
          </p:cNvPr>
          <p:cNvSpPr txBox="1"/>
          <p:nvPr/>
        </p:nvSpPr>
        <p:spPr>
          <a:xfrm>
            <a:off x="9578340" y="4263138"/>
            <a:ext cx="124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6.91</a:t>
            </a:r>
            <a:endParaRPr lang="en-IN" sz="2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2BA76C-7C7C-C112-7B56-D24CB092D840}"/>
              </a:ext>
            </a:extLst>
          </p:cNvPr>
          <p:cNvSpPr txBox="1"/>
          <p:nvPr/>
        </p:nvSpPr>
        <p:spPr>
          <a:xfrm>
            <a:off x="9534976" y="5353395"/>
            <a:ext cx="1159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</a:t>
            </a:r>
            <a:r>
              <a:rPr lang="en-US" sz="2000" b="1" dirty="0">
                <a:solidFill>
                  <a:srgbClr val="FF0000"/>
                </a:solidFill>
              </a:rPr>
              <a:t>6.83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7E522E-2E4D-AEC7-28CE-1BECB95658F7}"/>
              </a:ext>
            </a:extLst>
          </p:cNvPr>
          <p:cNvSpPr txBox="1"/>
          <p:nvPr/>
        </p:nvSpPr>
        <p:spPr>
          <a:xfrm>
            <a:off x="9534976" y="6275231"/>
            <a:ext cx="1159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7.00</a:t>
            </a:r>
            <a:endParaRPr lang="en-IN" sz="20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9A91F9-5BF0-EABB-8157-2737EE5AB908}"/>
              </a:ext>
            </a:extLst>
          </p:cNvPr>
          <p:cNvSpPr txBox="1"/>
          <p:nvPr/>
        </p:nvSpPr>
        <p:spPr>
          <a:xfrm>
            <a:off x="4726471" y="3209556"/>
            <a:ext cx="118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</a:t>
            </a:r>
            <a:endParaRPr lang="en-IN" sz="2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F567FA-6B3C-E3BF-2F7B-1416843EE68B}"/>
              </a:ext>
            </a:extLst>
          </p:cNvPr>
          <p:cNvSpPr txBox="1"/>
          <p:nvPr/>
        </p:nvSpPr>
        <p:spPr>
          <a:xfrm>
            <a:off x="9462802" y="3235910"/>
            <a:ext cx="136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 6.92 </a:t>
            </a:r>
            <a:endParaRPr lang="en-IN" sz="2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153BB1-7DCA-4D26-9F1A-DC2318C87ABA}"/>
              </a:ext>
            </a:extLst>
          </p:cNvPr>
          <p:cNvSpPr txBox="1"/>
          <p:nvPr/>
        </p:nvSpPr>
        <p:spPr>
          <a:xfrm>
            <a:off x="6080760" y="1223171"/>
            <a:ext cx="158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GOOD</a:t>
            </a:r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4E8FF9-FB59-B2BE-A9E6-4544FE8F4DDA}"/>
              </a:ext>
            </a:extLst>
          </p:cNvPr>
          <p:cNvSpPr txBox="1"/>
          <p:nvPr/>
        </p:nvSpPr>
        <p:spPr>
          <a:xfrm>
            <a:off x="6084570" y="2255681"/>
            <a:ext cx="158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GOOD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CA32D7-FD80-D4A0-1907-2DA455138D2B}"/>
              </a:ext>
            </a:extLst>
          </p:cNvPr>
          <p:cNvSpPr txBox="1"/>
          <p:nvPr/>
        </p:nvSpPr>
        <p:spPr>
          <a:xfrm>
            <a:off x="6096000" y="3272951"/>
            <a:ext cx="158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GOOD</a:t>
            </a:r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5702ED-EB95-B5C2-C986-F05AC3769827}"/>
              </a:ext>
            </a:extLst>
          </p:cNvPr>
          <p:cNvSpPr txBox="1"/>
          <p:nvPr/>
        </p:nvSpPr>
        <p:spPr>
          <a:xfrm>
            <a:off x="6096000" y="4313081"/>
            <a:ext cx="158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GOOD</a:t>
            </a:r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A70AEA-0817-E21A-0D45-097A6DA5C423}"/>
              </a:ext>
            </a:extLst>
          </p:cNvPr>
          <p:cNvSpPr txBox="1"/>
          <p:nvPr/>
        </p:nvSpPr>
        <p:spPr>
          <a:xfrm>
            <a:off x="6107430" y="5364641"/>
            <a:ext cx="158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GOOD</a:t>
            </a:r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33CF9FD-6A26-8A1F-D49A-0C6B8BA8BF7E}"/>
              </a:ext>
            </a:extLst>
          </p:cNvPr>
          <p:cNvSpPr txBox="1"/>
          <p:nvPr/>
        </p:nvSpPr>
        <p:spPr>
          <a:xfrm>
            <a:off x="6233160" y="6313331"/>
            <a:ext cx="158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662C233E-966D-95B2-E134-CCD8EEEE1E10}"/>
              </a:ext>
            </a:extLst>
          </p:cNvPr>
          <p:cNvSpPr/>
          <p:nvPr/>
        </p:nvSpPr>
        <p:spPr>
          <a:xfrm>
            <a:off x="388620" y="465835"/>
            <a:ext cx="4196042" cy="513336"/>
          </a:xfrm>
          <a:prstGeom prst="round2Same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Product Line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5485CB7-97C5-86B1-8067-0E8AE408E46F}"/>
              </a:ext>
            </a:extLst>
          </p:cNvPr>
          <p:cNvSpPr txBox="1"/>
          <p:nvPr/>
        </p:nvSpPr>
        <p:spPr>
          <a:xfrm>
            <a:off x="2137410" y="-54590"/>
            <a:ext cx="832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Product Status According To Average Sells &amp; Ratings-</a:t>
            </a:r>
            <a:endParaRPr lang="en-IN" sz="2800" b="1" u="sng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AC7A220-03FD-61AA-3911-CBFB43303AF1}"/>
              </a:ext>
            </a:extLst>
          </p:cNvPr>
          <p:cNvCxnSpPr>
            <a:cxnSpLocks/>
          </p:cNvCxnSpPr>
          <p:nvPr/>
        </p:nvCxnSpPr>
        <p:spPr>
          <a:xfrm>
            <a:off x="8515966" y="800100"/>
            <a:ext cx="22860" cy="60502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E6C5E35B-064F-93A0-A25E-A3B65B417D16}"/>
              </a:ext>
            </a:extLst>
          </p:cNvPr>
          <p:cNvSpPr/>
          <p:nvPr/>
        </p:nvSpPr>
        <p:spPr>
          <a:xfrm>
            <a:off x="8550256" y="465835"/>
            <a:ext cx="3253124" cy="513336"/>
          </a:xfrm>
          <a:prstGeom prst="round2Same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Ratings</a:t>
            </a:r>
          </a:p>
        </p:txBody>
      </p:sp>
    </p:spTree>
    <p:extLst>
      <p:ext uri="{BB962C8B-B14F-4D97-AF65-F5344CB8AC3E}">
        <p14:creationId xmlns:p14="http://schemas.microsoft.com/office/powerpoint/2010/main" val="243798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man celebrating in caf�">
            <a:extLst>
              <a:ext uri="{FF2B5EF4-FFF2-40B4-BE49-F238E27FC236}">
                <a16:creationId xmlns:a16="http://schemas.microsoft.com/office/drawing/2014/main" id="{26776350-25AC-48A8-A296-095379F4F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2184" r="47658"/>
          <a:stretch/>
        </p:blipFill>
        <p:spPr>
          <a:xfrm>
            <a:off x="0" y="0"/>
            <a:ext cx="396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22D448-BC9F-4DA2-91FC-1C5D2251878C}"/>
              </a:ext>
            </a:extLst>
          </p:cNvPr>
          <p:cNvSpPr/>
          <p:nvPr/>
        </p:nvSpPr>
        <p:spPr>
          <a:xfrm>
            <a:off x="1" y="-11806"/>
            <a:ext cx="3962400" cy="686980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8CF5DB6-A827-42BA-AEAD-9981A42A3AB2}"/>
              </a:ext>
            </a:extLst>
          </p:cNvPr>
          <p:cNvSpPr txBox="1">
            <a:spLocks/>
          </p:cNvSpPr>
          <p:nvPr/>
        </p:nvSpPr>
        <p:spPr>
          <a:xfrm>
            <a:off x="667657" y="2091224"/>
            <a:ext cx="2370817" cy="1337776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</a:rPr>
              <a:t>Table of Contents</a:t>
            </a:r>
            <a:endParaRPr lang="en-ID" sz="40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07458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8</a:t>
            </a:fld>
            <a:endParaRPr lang="en-ID" sz="1050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A39CC8-CF52-4DA8-A267-FDAA8FF6436F}"/>
              </a:ext>
            </a:extLst>
          </p:cNvPr>
          <p:cNvGrpSpPr/>
          <p:nvPr/>
        </p:nvGrpSpPr>
        <p:grpSpPr>
          <a:xfrm>
            <a:off x="667658" y="1204985"/>
            <a:ext cx="602513" cy="625248"/>
            <a:chOff x="4870450" y="2890838"/>
            <a:chExt cx="336551" cy="349250"/>
          </a:xfrm>
          <a:noFill/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A20C0A25-F553-416F-BD8A-D507BC5CE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890838"/>
              <a:ext cx="239713" cy="319088"/>
            </a:xfrm>
            <a:custGeom>
              <a:avLst/>
              <a:gdLst>
                <a:gd name="T0" fmla="*/ 64 w 64"/>
                <a:gd name="T1" fmla="*/ 84 h 84"/>
                <a:gd name="T2" fmla="*/ 6 w 64"/>
                <a:gd name="T3" fmla="*/ 84 h 84"/>
                <a:gd name="T4" fmla="*/ 0 w 64"/>
                <a:gd name="T5" fmla="*/ 78 h 84"/>
                <a:gd name="T6" fmla="*/ 0 w 64"/>
                <a:gd name="T7" fmla="*/ 6 h 84"/>
                <a:gd name="T8" fmla="*/ 6 w 64"/>
                <a:gd name="T9" fmla="*/ 0 h 84"/>
                <a:gd name="T10" fmla="*/ 58 w 64"/>
                <a:gd name="T11" fmla="*/ 0 h 84"/>
                <a:gd name="T12" fmla="*/ 64 w 64"/>
                <a:gd name="T13" fmla="*/ 6 h 84"/>
                <a:gd name="T14" fmla="*/ 64 w 64"/>
                <a:gd name="T15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84">
                  <a:moveTo>
                    <a:pt x="64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1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4" y="3"/>
                    <a:pt x="64" y="6"/>
                  </a:cubicBezTo>
                  <a:cubicBezTo>
                    <a:pt x="64" y="60"/>
                    <a:pt x="64" y="60"/>
                    <a:pt x="64" y="60"/>
                  </a:cubicBezTo>
                </a:path>
              </a:pathLst>
            </a:cu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164CAE5B-2CAB-44B6-A3CE-66CB100F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025" y="2921000"/>
              <a:ext cx="188913" cy="227013"/>
            </a:xfrm>
            <a:custGeom>
              <a:avLst/>
              <a:gdLst>
                <a:gd name="T0" fmla="*/ 119 w 119"/>
                <a:gd name="T1" fmla="*/ 143 h 143"/>
                <a:gd name="T2" fmla="*/ 0 w 119"/>
                <a:gd name="T3" fmla="*/ 143 h 143"/>
                <a:gd name="T4" fmla="*/ 0 w 119"/>
                <a:gd name="T5" fmla="*/ 0 h 143"/>
                <a:gd name="T6" fmla="*/ 114 w 119"/>
                <a:gd name="T7" fmla="*/ 0 h 143"/>
                <a:gd name="T8" fmla="*/ 114 w 119"/>
                <a:gd name="T9" fmla="*/ 1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43">
                  <a:moveTo>
                    <a:pt x="119" y="143"/>
                  </a:moveTo>
                  <a:lnTo>
                    <a:pt x="0" y="143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0"/>
                  </a:lnTo>
                </a:path>
              </a:pathLst>
            </a:custGeom>
            <a:grpFill/>
            <a:ln w="14288" cap="rnd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06C2A14-EE81-40F0-99F8-9E30481C2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3035300"/>
              <a:ext cx="96838" cy="204788"/>
            </a:xfrm>
            <a:custGeom>
              <a:avLst/>
              <a:gdLst>
                <a:gd name="T0" fmla="*/ 26 w 26"/>
                <a:gd name="T1" fmla="*/ 54 h 54"/>
                <a:gd name="T2" fmla="*/ 14 w 26"/>
                <a:gd name="T3" fmla="*/ 38 h 54"/>
                <a:gd name="T4" fmla="*/ 14 w 26"/>
                <a:gd name="T5" fmla="*/ 20 h 54"/>
                <a:gd name="T6" fmla="*/ 0 w 26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4">
                  <a:moveTo>
                    <a:pt x="26" y="54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3"/>
                    <a:pt x="8" y="7"/>
                    <a:pt x="0" y="0"/>
                  </a:cubicBezTo>
                </a:path>
              </a:pathLst>
            </a:custGeom>
            <a:grpFill/>
            <a:ln w="14288" cap="rnd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21B1F2E-6307-403A-9D20-A7C8FA733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90863"/>
              <a:ext cx="71438" cy="149225"/>
            </a:xfrm>
            <a:custGeom>
              <a:avLst/>
              <a:gdLst>
                <a:gd name="T0" fmla="*/ 17 w 19"/>
                <a:gd name="T1" fmla="*/ 11 h 39"/>
                <a:gd name="T2" fmla="*/ 8 w 19"/>
                <a:gd name="T3" fmla="*/ 2 h 39"/>
                <a:gd name="T4" fmla="*/ 2 w 19"/>
                <a:gd name="T5" fmla="*/ 2 h 39"/>
                <a:gd name="T6" fmla="*/ 2 w 19"/>
                <a:gd name="T7" fmla="*/ 8 h 39"/>
                <a:gd name="T8" fmla="*/ 11 w 19"/>
                <a:gd name="T9" fmla="*/ 21 h 39"/>
                <a:gd name="T10" fmla="*/ 11 w 19"/>
                <a:gd name="T11" fmla="*/ 25 h 39"/>
                <a:gd name="T12" fmla="*/ 19 w 19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7" y="1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8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5"/>
                  </a:cubicBezTo>
                  <a:cubicBezTo>
                    <a:pt x="11" y="29"/>
                    <a:pt x="19" y="39"/>
                    <a:pt x="19" y="39"/>
                  </a:cubicBezTo>
                </a:path>
              </a:pathLst>
            </a:custGeom>
            <a:grpFill/>
            <a:ln w="14288" cap="rnd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AEA4A76F-9AAA-40E5-B50C-76132F476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178175"/>
              <a:ext cx="58738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D7254183-A7A8-401D-BF11-402EF5BCB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3171825"/>
              <a:ext cx="14288" cy="14288"/>
            </a:xfrm>
            <a:prstGeom prst="ellipse">
              <a:avLst/>
            </a:prstGeom>
            <a:grpFill/>
            <a:ln w="9525">
              <a:solidFill>
                <a:srgbClr val="FE99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2DCAECC7-CE0B-4836-B838-7801E601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613" y="3171825"/>
              <a:ext cx="14288" cy="14288"/>
            </a:xfrm>
            <a:prstGeom prst="ellipse">
              <a:avLst/>
            </a:prstGeom>
            <a:grpFill/>
            <a:ln w="9525">
              <a:solidFill>
                <a:srgbClr val="FE99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3EC5E28E-7243-43C6-8CF8-B9F6E6D53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3087688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8">
              <a:extLst>
                <a:ext uri="{FF2B5EF4-FFF2-40B4-BE49-F238E27FC236}">
                  <a16:creationId xmlns:a16="http://schemas.microsoft.com/office/drawing/2014/main" id="{22345308-8E81-43E6-94E3-EE0CA83613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3057525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9">
              <a:extLst>
                <a:ext uri="{FF2B5EF4-FFF2-40B4-BE49-F238E27FC236}">
                  <a16:creationId xmlns:a16="http://schemas.microsoft.com/office/drawing/2014/main" id="{8570445A-8BA9-46FF-801B-285BFD118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3027363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20">
              <a:extLst>
                <a:ext uri="{FF2B5EF4-FFF2-40B4-BE49-F238E27FC236}">
                  <a16:creationId xmlns:a16="http://schemas.microsoft.com/office/drawing/2014/main" id="{00EB17EC-8D45-4F9E-83E8-4CA002D07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2997200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0AEA3EB2-9AAE-4CB3-8EBD-B64B1D9E8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2967038"/>
              <a:ext cx="6032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EC1482-319D-4222-B802-89EE984DE515}"/>
              </a:ext>
            </a:extLst>
          </p:cNvPr>
          <p:cNvGrpSpPr/>
          <p:nvPr/>
        </p:nvGrpSpPr>
        <p:grpSpPr>
          <a:xfrm>
            <a:off x="3292928" y="288229"/>
            <a:ext cx="8262258" cy="674914"/>
            <a:chOff x="3292928" y="914157"/>
            <a:chExt cx="8262258" cy="67491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75F133-4E3E-4C39-AA3A-96B994D5D7C1}"/>
                </a:ext>
              </a:extLst>
            </p:cNvPr>
            <p:cNvSpPr/>
            <p:nvPr/>
          </p:nvSpPr>
          <p:spPr>
            <a:xfrm>
              <a:off x="3292928" y="914157"/>
              <a:ext cx="8262258" cy="674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3C1F795-3A76-4F6F-828D-F2FE618A2803}"/>
                </a:ext>
              </a:extLst>
            </p:cNvPr>
            <p:cNvSpPr/>
            <p:nvPr/>
          </p:nvSpPr>
          <p:spPr>
            <a:xfrm>
              <a:off x="10863944" y="914157"/>
              <a:ext cx="691242" cy="674914"/>
            </a:xfrm>
            <a:prstGeom prst="roundRect">
              <a:avLst/>
            </a:prstGeom>
            <a:solidFill>
              <a:srgbClr val="FE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64F1F1-2C1D-4671-BDC7-47F4091CD207}"/>
                </a:ext>
              </a:extLst>
            </p:cNvPr>
            <p:cNvSpPr/>
            <p:nvPr/>
          </p:nvSpPr>
          <p:spPr>
            <a:xfrm>
              <a:off x="3637643" y="1014288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Customers are mostly paying trough </a:t>
              </a:r>
              <a:r>
                <a:rPr lang="en-US" sz="1600" b="1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E-wallet</a:t>
              </a:r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</a:t>
              </a:r>
              <a:r>
                <a:rPr lang="en-US" sz="1600" b="1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Cash</a:t>
              </a:r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0F46A53-4786-4D4C-A5EE-C26957D3087E}"/>
                </a:ext>
              </a:extLst>
            </p:cNvPr>
            <p:cNvGrpSpPr/>
            <p:nvPr/>
          </p:nvGrpSpPr>
          <p:grpSpPr>
            <a:xfrm>
              <a:off x="11044465" y="1077783"/>
              <a:ext cx="330201" cy="347663"/>
              <a:chOff x="4870450" y="3619500"/>
              <a:chExt cx="330201" cy="347663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E878EEC8-B32C-4FC6-919E-1F99C010F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063" y="3694113"/>
                <a:ext cx="255588" cy="242888"/>
              </a:xfrm>
              <a:custGeom>
                <a:avLst/>
                <a:gdLst>
                  <a:gd name="T0" fmla="*/ 68 w 68"/>
                  <a:gd name="T1" fmla="*/ 38 h 64"/>
                  <a:gd name="T2" fmla="*/ 68 w 68"/>
                  <a:gd name="T3" fmla="*/ 7 h 64"/>
                  <a:gd name="T4" fmla="*/ 61 w 68"/>
                  <a:gd name="T5" fmla="*/ 0 h 64"/>
                  <a:gd name="T6" fmla="*/ 7 w 68"/>
                  <a:gd name="T7" fmla="*/ 0 h 64"/>
                  <a:gd name="T8" fmla="*/ 0 w 68"/>
                  <a:gd name="T9" fmla="*/ 7 h 64"/>
                  <a:gd name="T10" fmla="*/ 0 w 68"/>
                  <a:gd name="T11" fmla="*/ 57 h 64"/>
                  <a:gd name="T12" fmla="*/ 7 w 68"/>
                  <a:gd name="T13" fmla="*/ 64 h 64"/>
                  <a:gd name="T14" fmla="*/ 22 w 68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64">
                    <a:moveTo>
                      <a:pt x="68" y="38"/>
                    </a:moveTo>
                    <a:cubicBezTo>
                      <a:pt x="68" y="7"/>
                      <a:pt x="68" y="7"/>
                      <a:pt x="68" y="7"/>
                    </a:cubicBezTo>
                    <a:cubicBezTo>
                      <a:pt x="68" y="3"/>
                      <a:pt x="65" y="0"/>
                      <a:pt x="6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  <a:cubicBezTo>
                      <a:pt x="22" y="64"/>
                      <a:pt x="22" y="64"/>
                      <a:pt x="22" y="64"/>
                    </a:cubicBez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114">
                <a:extLst>
                  <a:ext uri="{FF2B5EF4-FFF2-40B4-BE49-F238E27FC236}">
                    <a16:creationId xmlns:a16="http://schemas.microsoft.com/office/drawing/2014/main" id="{16746591-00F4-424E-B7E8-7A2460B95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613" y="3770313"/>
                <a:ext cx="173038" cy="196850"/>
              </a:xfrm>
              <a:custGeom>
                <a:avLst/>
                <a:gdLst>
                  <a:gd name="T0" fmla="*/ 18 w 46"/>
                  <a:gd name="T1" fmla="*/ 4 h 52"/>
                  <a:gd name="T2" fmla="*/ 22 w 46"/>
                  <a:gd name="T3" fmla="*/ 0 h 52"/>
                  <a:gd name="T4" fmla="*/ 26 w 46"/>
                  <a:gd name="T5" fmla="*/ 4 h 52"/>
                  <a:gd name="T6" fmla="*/ 26 w 46"/>
                  <a:gd name="T7" fmla="*/ 23 h 52"/>
                  <a:gd name="T8" fmla="*/ 42 w 46"/>
                  <a:gd name="T9" fmla="*/ 28 h 52"/>
                  <a:gd name="T10" fmla="*/ 45 w 46"/>
                  <a:gd name="T11" fmla="*/ 34 h 52"/>
                  <a:gd name="T12" fmla="*/ 45 w 46"/>
                  <a:gd name="T13" fmla="*/ 35 h 52"/>
                  <a:gd name="T14" fmla="*/ 42 w 46"/>
                  <a:gd name="T15" fmla="*/ 52 h 52"/>
                  <a:gd name="T16" fmla="*/ 18 w 46"/>
                  <a:gd name="T17" fmla="*/ 52 h 52"/>
                  <a:gd name="T18" fmla="*/ 5 w 46"/>
                  <a:gd name="T19" fmla="*/ 34 h 52"/>
                  <a:gd name="T20" fmla="*/ 18 w 46"/>
                  <a:gd name="T21" fmla="*/ 36 h 52"/>
                  <a:gd name="T22" fmla="*/ 18 w 46"/>
                  <a:gd name="T23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52">
                    <a:moveTo>
                      <a:pt x="18" y="4"/>
                    </a:moveTo>
                    <a:cubicBezTo>
                      <a:pt x="18" y="2"/>
                      <a:pt x="20" y="0"/>
                      <a:pt x="22" y="0"/>
                    </a:cubicBezTo>
                    <a:cubicBezTo>
                      <a:pt x="24" y="0"/>
                      <a:pt x="26" y="2"/>
                      <a:pt x="26" y="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8"/>
                      <a:pt x="46" y="31"/>
                      <a:pt x="45" y="34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0" y="26"/>
                      <a:pt x="12" y="24"/>
                      <a:pt x="18" y="36"/>
                    </a:cubicBezTo>
                    <a:lnTo>
                      <a:pt x="18" y="4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Line 115">
                <a:extLst>
                  <a:ext uri="{FF2B5EF4-FFF2-40B4-BE49-F238E27FC236}">
                    <a16:creationId xmlns:a16="http://schemas.microsoft.com/office/drawing/2014/main" id="{6123413E-DFD0-4A3C-8BB4-614BD5796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5063" y="3740150"/>
                <a:ext cx="255588" cy="0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116">
                <a:extLst>
                  <a:ext uri="{FF2B5EF4-FFF2-40B4-BE49-F238E27FC236}">
                    <a16:creationId xmlns:a16="http://schemas.microsoft.com/office/drawing/2014/main" id="{16505C05-F86E-4215-A34B-84551F102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963" y="3656013"/>
                <a:ext cx="46038" cy="46038"/>
              </a:xfrm>
              <a:custGeom>
                <a:avLst/>
                <a:gdLst>
                  <a:gd name="T0" fmla="*/ 0 w 12"/>
                  <a:gd name="T1" fmla="*/ 12 h 12"/>
                  <a:gd name="T2" fmla="*/ 12 w 12"/>
                  <a:gd name="T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0" y="5"/>
                      <a:pt x="5" y="0"/>
                      <a:pt x="12" y="0"/>
                    </a:cubicBez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117">
                <a:extLst>
                  <a:ext uri="{FF2B5EF4-FFF2-40B4-BE49-F238E27FC236}">
                    <a16:creationId xmlns:a16="http://schemas.microsoft.com/office/drawing/2014/main" id="{19CD3204-C706-43A1-8B33-A76C003EF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0450" y="3619500"/>
                <a:ext cx="82550" cy="82550"/>
              </a:xfrm>
              <a:custGeom>
                <a:avLst/>
                <a:gdLst>
                  <a:gd name="T0" fmla="*/ 0 w 22"/>
                  <a:gd name="T1" fmla="*/ 22 h 22"/>
                  <a:gd name="T2" fmla="*/ 22 w 22"/>
                  <a:gd name="T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22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6EA246-91A2-4FA4-AC9D-D558F2313063}"/>
              </a:ext>
            </a:extLst>
          </p:cNvPr>
          <p:cNvGrpSpPr/>
          <p:nvPr/>
        </p:nvGrpSpPr>
        <p:grpSpPr>
          <a:xfrm>
            <a:off x="3292928" y="1226653"/>
            <a:ext cx="8262258" cy="674914"/>
            <a:chOff x="3292928" y="2524159"/>
            <a:chExt cx="8262258" cy="674914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F7347C2-C72D-4CF0-93EA-C804BA1AB90B}"/>
                </a:ext>
              </a:extLst>
            </p:cNvPr>
            <p:cNvSpPr/>
            <p:nvPr/>
          </p:nvSpPr>
          <p:spPr>
            <a:xfrm>
              <a:off x="3292928" y="2524159"/>
              <a:ext cx="8262258" cy="674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8F5A682-0194-48CF-9A62-3AA169D572C1}"/>
                </a:ext>
              </a:extLst>
            </p:cNvPr>
            <p:cNvSpPr/>
            <p:nvPr/>
          </p:nvSpPr>
          <p:spPr>
            <a:xfrm>
              <a:off x="10863944" y="2524159"/>
              <a:ext cx="691242" cy="674914"/>
            </a:xfrm>
            <a:prstGeom prst="roundRect">
              <a:avLst/>
            </a:prstGeom>
            <a:solidFill>
              <a:srgbClr val="FE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82107D-F139-439C-8637-161A094CAD13}"/>
                </a:ext>
              </a:extLst>
            </p:cNvPr>
            <p:cNvSpPr/>
            <p:nvPr/>
          </p:nvSpPr>
          <p:spPr>
            <a:xfrm>
              <a:off x="3637643" y="2624290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600" b="1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Members</a:t>
              </a:r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are the most frequent customers, generating most revenue and VAT.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2B2F800-280D-4380-9FF2-9E4567CA0252}"/>
                </a:ext>
              </a:extLst>
            </p:cNvPr>
            <p:cNvGrpSpPr/>
            <p:nvPr/>
          </p:nvGrpSpPr>
          <p:grpSpPr>
            <a:xfrm>
              <a:off x="11037322" y="2688579"/>
              <a:ext cx="344487" cy="346075"/>
              <a:chOff x="6296026" y="2171701"/>
              <a:chExt cx="344487" cy="346075"/>
            </a:xfrm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AFAFDE15-CF9A-4A4C-96A7-188A41339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026" y="2232026"/>
                <a:ext cx="165100" cy="285750"/>
              </a:xfrm>
              <a:custGeom>
                <a:avLst/>
                <a:gdLst>
                  <a:gd name="T0" fmla="*/ 44 w 44"/>
                  <a:gd name="T1" fmla="*/ 40 h 76"/>
                  <a:gd name="T2" fmla="*/ 44 w 44"/>
                  <a:gd name="T3" fmla="*/ 68 h 76"/>
                  <a:gd name="T4" fmla="*/ 36 w 44"/>
                  <a:gd name="T5" fmla="*/ 76 h 76"/>
                  <a:gd name="T6" fmla="*/ 8 w 44"/>
                  <a:gd name="T7" fmla="*/ 76 h 76"/>
                  <a:gd name="T8" fmla="*/ 0 w 44"/>
                  <a:gd name="T9" fmla="*/ 68 h 76"/>
                  <a:gd name="T10" fmla="*/ 0 w 44"/>
                  <a:gd name="T11" fmla="*/ 8 h 76"/>
                  <a:gd name="T12" fmla="*/ 8 w 44"/>
                  <a:gd name="T13" fmla="*/ 0 h 76"/>
                  <a:gd name="T14" fmla="*/ 20 w 44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76">
                    <a:moveTo>
                      <a:pt x="44" y="40"/>
                    </a:move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72"/>
                      <a:pt x="40" y="76"/>
                      <a:pt x="36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Line 6">
                <a:extLst>
                  <a:ext uri="{FF2B5EF4-FFF2-40B4-BE49-F238E27FC236}">
                    <a16:creationId xmlns:a16="http://schemas.microsoft.com/office/drawing/2014/main" id="{EADE82D8-CEED-42C7-B283-EABFFC3DA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96026" y="2292351"/>
                <a:ext cx="74613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Line 7">
                <a:extLst>
                  <a:ext uri="{FF2B5EF4-FFF2-40B4-BE49-F238E27FC236}">
                    <a16:creationId xmlns:a16="http://schemas.microsoft.com/office/drawing/2014/main" id="{5744405E-1331-4827-B526-4C30570FC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96026" y="2457451"/>
                <a:ext cx="16510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3C9871DA-4FE4-4CFB-AA8E-CFCB12D119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4763" y="2262189"/>
                <a:ext cx="15875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6C943E43-624B-428C-8594-2E94E339B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088" y="2171701"/>
                <a:ext cx="225425" cy="180975"/>
              </a:xfrm>
              <a:custGeom>
                <a:avLst/>
                <a:gdLst>
                  <a:gd name="T0" fmla="*/ 60 w 60"/>
                  <a:gd name="T1" fmla="*/ 30 h 48"/>
                  <a:gd name="T2" fmla="*/ 54 w 60"/>
                  <a:gd name="T3" fmla="*/ 36 h 48"/>
                  <a:gd name="T4" fmla="*/ 32 w 60"/>
                  <a:gd name="T5" fmla="*/ 36 h 48"/>
                  <a:gd name="T6" fmla="*/ 20 w 60"/>
                  <a:gd name="T7" fmla="*/ 48 h 48"/>
                  <a:gd name="T8" fmla="*/ 20 w 60"/>
                  <a:gd name="T9" fmla="*/ 36 h 48"/>
                  <a:gd name="T10" fmla="*/ 6 w 60"/>
                  <a:gd name="T11" fmla="*/ 36 h 48"/>
                  <a:gd name="T12" fmla="*/ 0 w 60"/>
                  <a:gd name="T13" fmla="*/ 30 h 48"/>
                  <a:gd name="T14" fmla="*/ 0 w 60"/>
                  <a:gd name="T15" fmla="*/ 6 h 48"/>
                  <a:gd name="T16" fmla="*/ 6 w 60"/>
                  <a:gd name="T17" fmla="*/ 0 h 48"/>
                  <a:gd name="T18" fmla="*/ 54 w 60"/>
                  <a:gd name="T19" fmla="*/ 0 h 48"/>
                  <a:gd name="T20" fmla="*/ 60 w 60"/>
                  <a:gd name="T21" fmla="*/ 6 h 48"/>
                  <a:gd name="T22" fmla="*/ 60 w 60"/>
                  <a:gd name="T23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48">
                    <a:moveTo>
                      <a:pt x="60" y="30"/>
                    </a:moveTo>
                    <a:cubicBezTo>
                      <a:pt x="60" y="33"/>
                      <a:pt x="57" y="36"/>
                      <a:pt x="5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" y="36"/>
                      <a:pt x="0" y="33"/>
                      <a:pt x="0" y="3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lnTo>
                      <a:pt x="60" y="30"/>
                    </a:lnTo>
                    <a:close/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Oval 10">
                <a:extLst>
                  <a:ext uri="{FF2B5EF4-FFF2-40B4-BE49-F238E27FC236}">
                    <a16:creationId xmlns:a16="http://schemas.microsoft.com/office/drawing/2014/main" id="{6EA541FE-30C3-4615-B359-82F2CF2D0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7801" y="2224089"/>
                <a:ext cx="15875" cy="1587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F22CA070-FE78-4FE8-A0EC-097A51AE1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3838" y="2224089"/>
                <a:ext cx="14288" cy="1587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Oval 12">
                <a:extLst>
                  <a:ext uri="{FF2B5EF4-FFF2-40B4-BE49-F238E27FC236}">
                    <a16:creationId xmlns:a16="http://schemas.microsoft.com/office/drawing/2014/main" id="{4C8B3990-D8C1-43BA-B3A5-D118D27FB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3351" y="2224089"/>
                <a:ext cx="14288" cy="1587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6DE6796D-6EDD-4DD8-A8EB-B9EE8AEF4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638" y="2479676"/>
                <a:ext cx="14288" cy="15875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2 w 4"/>
                  <a:gd name="T5" fmla="*/ 4 h 4"/>
                  <a:gd name="T6" fmla="*/ 0 w 4"/>
                  <a:gd name="T7" fmla="*/ 2 h 4"/>
                  <a:gd name="T8" fmla="*/ 0 w 4"/>
                  <a:gd name="T9" fmla="*/ 2 h 4"/>
                  <a:gd name="T10" fmla="*/ 2 w 4"/>
                  <a:gd name="T11" fmla="*/ 0 h 4"/>
                  <a:gd name="T12" fmla="*/ 2 w 4"/>
                  <a:gd name="T13" fmla="*/ 0 h 4"/>
                  <a:gd name="T14" fmla="*/ 4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8A8891-C7E8-4EC4-9941-9005A9E892FF}"/>
              </a:ext>
            </a:extLst>
          </p:cNvPr>
          <p:cNvGrpSpPr/>
          <p:nvPr/>
        </p:nvGrpSpPr>
        <p:grpSpPr>
          <a:xfrm>
            <a:off x="3338648" y="2165077"/>
            <a:ext cx="8262258" cy="674914"/>
            <a:chOff x="3338648" y="3445759"/>
            <a:chExt cx="8262258" cy="67491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4FBCE27-96AD-47C7-9613-C8CFCC9C3F7F}"/>
                </a:ext>
              </a:extLst>
            </p:cNvPr>
            <p:cNvSpPr/>
            <p:nvPr/>
          </p:nvSpPr>
          <p:spPr>
            <a:xfrm>
              <a:off x="3338648" y="3445759"/>
              <a:ext cx="8262258" cy="674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8178E1A-597F-4F83-88BC-DDE72CCA1052}"/>
                </a:ext>
              </a:extLst>
            </p:cNvPr>
            <p:cNvSpPr/>
            <p:nvPr/>
          </p:nvSpPr>
          <p:spPr>
            <a:xfrm>
              <a:off x="10863944" y="3445759"/>
              <a:ext cx="691242" cy="674914"/>
            </a:xfrm>
            <a:prstGeom prst="roundRect">
              <a:avLst/>
            </a:prstGeom>
            <a:solidFill>
              <a:srgbClr val="FE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1250C23-7516-4DE6-9662-72325CA1AED5}"/>
                </a:ext>
              </a:extLst>
            </p:cNvPr>
            <p:cNvSpPr/>
            <p:nvPr/>
          </p:nvSpPr>
          <p:spPr>
            <a:xfrm>
              <a:off x="3637643" y="3545890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600" b="1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Females</a:t>
              </a:r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are the predominant customers, buying mostly </a:t>
              </a:r>
              <a:r>
                <a:rPr lang="en-US" sz="1600" b="1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Fashion Accessories</a:t>
              </a:r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5E8EFA9-3E18-41F1-89EB-C5015EFBC484}"/>
                </a:ext>
              </a:extLst>
            </p:cNvPr>
            <p:cNvGrpSpPr/>
            <p:nvPr/>
          </p:nvGrpSpPr>
          <p:grpSpPr>
            <a:xfrm>
              <a:off x="11037321" y="3640341"/>
              <a:ext cx="344488" cy="285750"/>
              <a:chOff x="8459788" y="2201864"/>
              <a:chExt cx="344488" cy="285750"/>
            </a:xfrm>
          </p:grpSpPr>
          <p:sp>
            <p:nvSpPr>
              <p:cNvPr id="69" name="Freeform 115">
                <a:extLst>
                  <a:ext uri="{FF2B5EF4-FFF2-40B4-BE49-F238E27FC236}">
                    <a16:creationId xmlns:a16="http://schemas.microsoft.com/office/drawing/2014/main" id="{2996286F-4347-416A-BEF1-1E45F1499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788" y="2443164"/>
                <a:ext cx="44450" cy="44450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28 h 28"/>
                  <a:gd name="T4" fmla="*/ 28 w 28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lnTo>
                      <a:pt x="0" y="28"/>
                    </a:lnTo>
                    <a:lnTo>
                      <a:pt x="28" y="2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Freeform 116">
                <a:extLst>
                  <a:ext uri="{FF2B5EF4-FFF2-40B4-BE49-F238E27FC236}">
                    <a16:creationId xmlns:a16="http://schemas.microsoft.com/office/drawing/2014/main" id="{929852C3-B6E8-4083-9B5D-A9FAC155B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788" y="2201864"/>
                <a:ext cx="44450" cy="44450"/>
              </a:xfrm>
              <a:custGeom>
                <a:avLst/>
                <a:gdLst>
                  <a:gd name="T0" fmla="*/ 28 w 28"/>
                  <a:gd name="T1" fmla="*/ 0 h 28"/>
                  <a:gd name="T2" fmla="*/ 0 w 28"/>
                  <a:gd name="T3" fmla="*/ 0 h 28"/>
                  <a:gd name="T4" fmla="*/ 0 w 28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8">
                    <a:moveTo>
                      <a:pt x="28" y="0"/>
                    </a:moveTo>
                    <a:lnTo>
                      <a:pt x="0" y="0"/>
                    </a:lnTo>
                    <a:lnTo>
                      <a:pt x="0" y="2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117">
                <a:extLst>
                  <a:ext uri="{FF2B5EF4-FFF2-40B4-BE49-F238E27FC236}">
                    <a16:creationId xmlns:a16="http://schemas.microsoft.com/office/drawing/2014/main" id="{CAF7AED0-4261-4775-9051-15D3B1350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9826" y="2201864"/>
                <a:ext cx="44450" cy="44450"/>
              </a:xfrm>
              <a:custGeom>
                <a:avLst/>
                <a:gdLst>
                  <a:gd name="T0" fmla="*/ 28 w 28"/>
                  <a:gd name="T1" fmla="*/ 28 h 28"/>
                  <a:gd name="T2" fmla="*/ 28 w 28"/>
                  <a:gd name="T3" fmla="*/ 0 h 28"/>
                  <a:gd name="T4" fmla="*/ 0 w 28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8">
                    <a:moveTo>
                      <a:pt x="28" y="28"/>
                    </a:moveTo>
                    <a:lnTo>
                      <a:pt x="2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118">
                <a:extLst>
                  <a:ext uri="{FF2B5EF4-FFF2-40B4-BE49-F238E27FC236}">
                    <a16:creationId xmlns:a16="http://schemas.microsoft.com/office/drawing/2014/main" id="{74B1FD30-601D-4B2D-AC42-60BA7BD21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9826" y="2443164"/>
                <a:ext cx="44450" cy="44450"/>
              </a:xfrm>
              <a:custGeom>
                <a:avLst/>
                <a:gdLst>
                  <a:gd name="T0" fmla="*/ 0 w 28"/>
                  <a:gd name="T1" fmla="*/ 28 h 28"/>
                  <a:gd name="T2" fmla="*/ 28 w 28"/>
                  <a:gd name="T3" fmla="*/ 28 h 28"/>
                  <a:gd name="T4" fmla="*/ 28 w 28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8">
                    <a:moveTo>
                      <a:pt x="0" y="28"/>
                    </a:moveTo>
                    <a:lnTo>
                      <a:pt x="28" y="28"/>
                    </a:lnTo>
                    <a:lnTo>
                      <a:pt x="28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Rectangle 119">
                <a:extLst>
                  <a:ext uri="{FF2B5EF4-FFF2-40B4-BE49-F238E27FC236}">
                    <a16:creationId xmlns:a16="http://schemas.microsoft.com/office/drawing/2014/main" id="{75D01756-2C23-42B2-90E3-AE2BCA118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4401" y="2262189"/>
                <a:ext cx="30163" cy="30163"/>
              </a:xfrm>
              <a:prstGeom prst="rect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Rectangle 120">
                <a:extLst>
                  <a:ext uri="{FF2B5EF4-FFF2-40B4-BE49-F238E27FC236}">
                    <a16:creationId xmlns:a16="http://schemas.microsoft.com/office/drawing/2014/main" id="{7F244ABC-DD64-4C1C-9601-06A8ECECF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4401" y="2397126"/>
                <a:ext cx="30163" cy="30163"/>
              </a:xfrm>
              <a:prstGeom prst="rect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Rectangle 121">
                <a:extLst>
                  <a:ext uri="{FF2B5EF4-FFF2-40B4-BE49-F238E27FC236}">
                    <a16:creationId xmlns:a16="http://schemas.microsoft.com/office/drawing/2014/main" id="{6C30CC54-A18E-45D2-A828-A06F92663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9501" y="2262189"/>
                <a:ext cx="30163" cy="30163"/>
              </a:xfrm>
              <a:prstGeom prst="rect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6" name="Freeform 122">
                <a:extLst>
                  <a:ext uri="{FF2B5EF4-FFF2-40B4-BE49-F238E27FC236}">
                    <a16:creationId xmlns:a16="http://schemas.microsoft.com/office/drawing/2014/main" id="{D873C69B-A469-4DA1-A0B0-5007F6634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4401" y="2322514"/>
                <a:ext cx="44450" cy="14288"/>
              </a:xfrm>
              <a:custGeom>
                <a:avLst/>
                <a:gdLst>
                  <a:gd name="T0" fmla="*/ 0 w 28"/>
                  <a:gd name="T1" fmla="*/ 0 h 9"/>
                  <a:gd name="T2" fmla="*/ 28 w 28"/>
                  <a:gd name="T3" fmla="*/ 0 h 9"/>
                  <a:gd name="T4" fmla="*/ 28 w 28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9">
                    <a:moveTo>
                      <a:pt x="0" y="0"/>
                    </a:moveTo>
                    <a:lnTo>
                      <a:pt x="28" y="0"/>
                    </a:lnTo>
                    <a:lnTo>
                      <a:pt x="28" y="9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Line 123">
                <a:extLst>
                  <a:ext uri="{FF2B5EF4-FFF2-40B4-BE49-F238E27FC236}">
                    <a16:creationId xmlns:a16="http://schemas.microsoft.com/office/drawing/2014/main" id="{A262D828-821D-4DC7-BA46-346980DED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34401" y="2366964"/>
                <a:ext cx="60325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124">
                <a:extLst>
                  <a:ext uri="{FF2B5EF4-FFF2-40B4-BE49-F238E27FC236}">
                    <a16:creationId xmlns:a16="http://schemas.microsoft.com/office/drawing/2014/main" id="{A8869A9E-85CC-4631-9F04-A961293C4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9338" y="2352676"/>
                <a:ext cx="60325" cy="74613"/>
              </a:xfrm>
              <a:custGeom>
                <a:avLst/>
                <a:gdLst>
                  <a:gd name="T0" fmla="*/ 19 w 38"/>
                  <a:gd name="T1" fmla="*/ 28 h 47"/>
                  <a:gd name="T2" fmla="*/ 38 w 38"/>
                  <a:gd name="T3" fmla="*/ 28 h 47"/>
                  <a:gd name="T4" fmla="*/ 38 w 38"/>
                  <a:gd name="T5" fmla="*/ 47 h 47"/>
                  <a:gd name="T6" fmla="*/ 0 w 38"/>
                  <a:gd name="T7" fmla="*/ 47 h 47"/>
                  <a:gd name="T8" fmla="*/ 0 w 38"/>
                  <a:gd name="T9" fmla="*/ 0 h 47"/>
                  <a:gd name="T10" fmla="*/ 38 w 38"/>
                  <a:gd name="T11" fmla="*/ 0 h 47"/>
                  <a:gd name="T12" fmla="*/ 38 w 38"/>
                  <a:gd name="T13" fmla="*/ 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47">
                    <a:moveTo>
                      <a:pt x="19" y="28"/>
                    </a:moveTo>
                    <a:lnTo>
                      <a:pt x="38" y="28"/>
                    </a:lnTo>
                    <a:lnTo>
                      <a:pt x="38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9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Line 125">
                <a:extLst>
                  <a:ext uri="{FF2B5EF4-FFF2-40B4-BE49-F238E27FC236}">
                    <a16:creationId xmlns:a16="http://schemas.microsoft.com/office/drawing/2014/main" id="{5067D221-F580-4309-A751-F8895D76C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24888" y="2352676"/>
                <a:ext cx="0" cy="1428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Line 126">
                <a:extLst>
                  <a:ext uri="{FF2B5EF4-FFF2-40B4-BE49-F238E27FC236}">
                    <a16:creationId xmlns:a16="http://schemas.microsoft.com/office/drawing/2014/main" id="{0932A8D3-4B7E-43F1-A5C2-6E25B0E75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69338" y="2262189"/>
                <a:ext cx="0" cy="1428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Line 127">
                <a:extLst>
                  <a:ext uri="{FF2B5EF4-FFF2-40B4-BE49-F238E27FC236}">
                    <a16:creationId xmlns:a16="http://schemas.microsoft.com/office/drawing/2014/main" id="{767450F3-F66D-4E16-BA61-B4D8FDBF6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4888" y="2397126"/>
                <a:ext cx="14288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128">
                <a:extLst>
                  <a:ext uri="{FF2B5EF4-FFF2-40B4-BE49-F238E27FC236}">
                    <a16:creationId xmlns:a16="http://schemas.microsoft.com/office/drawing/2014/main" id="{36B4A6D7-02C2-461C-9258-62B3F43A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726" y="2397126"/>
                <a:ext cx="44450" cy="30163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19 h 19"/>
                  <a:gd name="T4" fmla="*/ 28 w 28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129">
                <a:extLst>
                  <a:ext uri="{FF2B5EF4-FFF2-40B4-BE49-F238E27FC236}">
                    <a16:creationId xmlns:a16="http://schemas.microsoft.com/office/drawing/2014/main" id="{871810A6-EE2D-43F5-A888-E45C72D85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726" y="2262189"/>
                <a:ext cx="14288" cy="30163"/>
              </a:xfrm>
              <a:custGeom>
                <a:avLst/>
                <a:gdLst>
                  <a:gd name="T0" fmla="*/ 0 w 9"/>
                  <a:gd name="T1" fmla="*/ 0 h 19"/>
                  <a:gd name="T2" fmla="*/ 0 w 9"/>
                  <a:gd name="T3" fmla="*/ 19 h 19"/>
                  <a:gd name="T4" fmla="*/ 9 w 9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9">
                    <a:moveTo>
                      <a:pt x="0" y="0"/>
                    </a:moveTo>
                    <a:lnTo>
                      <a:pt x="0" y="19"/>
                    </a:lnTo>
                    <a:lnTo>
                      <a:pt x="9" y="19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130">
                <a:extLst>
                  <a:ext uri="{FF2B5EF4-FFF2-40B4-BE49-F238E27FC236}">
                    <a16:creationId xmlns:a16="http://schemas.microsoft.com/office/drawing/2014/main" id="{514C0E46-47AE-43BF-BA5E-71C4529B7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2262189"/>
                <a:ext cx="30163" cy="60325"/>
              </a:xfrm>
              <a:custGeom>
                <a:avLst/>
                <a:gdLst>
                  <a:gd name="T0" fmla="*/ 19 w 19"/>
                  <a:gd name="T1" fmla="*/ 0 h 38"/>
                  <a:gd name="T2" fmla="*/ 19 w 19"/>
                  <a:gd name="T3" fmla="*/ 38 h 38"/>
                  <a:gd name="T4" fmla="*/ 0 w 19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8">
                    <a:moveTo>
                      <a:pt x="19" y="0"/>
                    </a:moveTo>
                    <a:lnTo>
                      <a:pt x="19" y="38"/>
                    </a:lnTo>
                    <a:lnTo>
                      <a:pt x="0" y="3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Line 131">
                <a:extLst>
                  <a:ext uri="{FF2B5EF4-FFF2-40B4-BE49-F238E27FC236}">
                    <a16:creationId xmlns:a16="http://schemas.microsoft.com/office/drawing/2014/main" id="{4888F378-3B91-43D4-A503-C5C317E88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69338" y="2322514"/>
                <a:ext cx="60325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A2A2CC-1FC1-4747-B340-34C33347D30D}"/>
              </a:ext>
            </a:extLst>
          </p:cNvPr>
          <p:cNvGrpSpPr/>
          <p:nvPr/>
        </p:nvGrpSpPr>
        <p:grpSpPr>
          <a:xfrm>
            <a:off x="3292928" y="4041925"/>
            <a:ext cx="8262258" cy="674914"/>
            <a:chOff x="3292928" y="4367359"/>
            <a:chExt cx="8262258" cy="67491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ED7618F-1FB8-489A-8023-CC2AAD715B02}"/>
                </a:ext>
              </a:extLst>
            </p:cNvPr>
            <p:cNvSpPr/>
            <p:nvPr/>
          </p:nvSpPr>
          <p:spPr>
            <a:xfrm>
              <a:off x="3292928" y="4367359"/>
              <a:ext cx="8262258" cy="674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006EA9E-1593-494E-BC8E-6E7014752F49}"/>
                </a:ext>
              </a:extLst>
            </p:cNvPr>
            <p:cNvSpPr/>
            <p:nvPr/>
          </p:nvSpPr>
          <p:spPr>
            <a:xfrm>
              <a:off x="10863944" y="4367359"/>
              <a:ext cx="691242" cy="674914"/>
            </a:xfrm>
            <a:prstGeom prst="roundRect">
              <a:avLst/>
            </a:prstGeom>
            <a:solidFill>
              <a:srgbClr val="FE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085A95F-5D6A-43A8-9033-CC9967F1A0C3}"/>
                </a:ext>
              </a:extLst>
            </p:cNvPr>
            <p:cNvSpPr/>
            <p:nvPr/>
          </p:nvSpPr>
          <p:spPr>
            <a:xfrm>
              <a:off x="3637643" y="4467490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600" b="1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Food and Beverages</a:t>
              </a:r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incurred the highest VAT of $2673.56.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5575F4B-3C62-457E-B757-3EC0BCCF0AE6}"/>
                </a:ext>
              </a:extLst>
            </p:cNvPr>
            <p:cNvGrpSpPr/>
            <p:nvPr/>
          </p:nvGrpSpPr>
          <p:grpSpPr>
            <a:xfrm>
              <a:off x="11036528" y="4544478"/>
              <a:ext cx="346075" cy="320676"/>
              <a:chOff x="2678113" y="2182813"/>
              <a:chExt cx="346075" cy="320676"/>
            </a:xfrm>
          </p:grpSpPr>
          <p:sp>
            <p:nvSpPr>
              <p:cNvPr id="87" name="Freeform 33">
                <a:extLst>
                  <a:ext uri="{FF2B5EF4-FFF2-40B4-BE49-F238E27FC236}">
                    <a16:creationId xmlns:a16="http://schemas.microsoft.com/office/drawing/2014/main" id="{67EBB5B2-E704-4EE4-9835-951E57C09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2182813"/>
                <a:ext cx="346075" cy="115888"/>
              </a:xfrm>
              <a:custGeom>
                <a:avLst/>
                <a:gdLst>
                  <a:gd name="T0" fmla="*/ 82 w 92"/>
                  <a:gd name="T1" fmla="*/ 5 h 31"/>
                  <a:gd name="T2" fmla="*/ 92 w 92"/>
                  <a:gd name="T3" fmla="*/ 17 h 31"/>
                  <a:gd name="T4" fmla="*/ 92 w 92"/>
                  <a:gd name="T5" fmla="*/ 23 h 31"/>
                  <a:gd name="T6" fmla="*/ 84 w 92"/>
                  <a:gd name="T7" fmla="*/ 31 h 31"/>
                  <a:gd name="T8" fmla="*/ 72 w 92"/>
                  <a:gd name="T9" fmla="*/ 31 h 31"/>
                  <a:gd name="T10" fmla="*/ 64 w 92"/>
                  <a:gd name="T11" fmla="*/ 23 h 31"/>
                  <a:gd name="T12" fmla="*/ 64 w 92"/>
                  <a:gd name="T13" fmla="*/ 19 h 31"/>
                  <a:gd name="T14" fmla="*/ 28 w 92"/>
                  <a:gd name="T15" fmla="*/ 19 h 31"/>
                  <a:gd name="T16" fmla="*/ 28 w 92"/>
                  <a:gd name="T17" fmla="*/ 23 h 31"/>
                  <a:gd name="T18" fmla="*/ 20 w 92"/>
                  <a:gd name="T19" fmla="*/ 31 h 31"/>
                  <a:gd name="T20" fmla="*/ 8 w 92"/>
                  <a:gd name="T21" fmla="*/ 31 h 31"/>
                  <a:gd name="T22" fmla="*/ 0 w 92"/>
                  <a:gd name="T23" fmla="*/ 23 h 31"/>
                  <a:gd name="T24" fmla="*/ 0 w 92"/>
                  <a:gd name="T25" fmla="*/ 17 h 31"/>
                  <a:gd name="T26" fmla="*/ 10 w 92"/>
                  <a:gd name="T27" fmla="*/ 5 h 31"/>
                  <a:gd name="T28" fmla="*/ 82 w 92"/>
                  <a:gd name="T2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" h="31">
                    <a:moveTo>
                      <a:pt x="82" y="5"/>
                    </a:moveTo>
                    <a:cubicBezTo>
                      <a:pt x="88" y="6"/>
                      <a:pt x="92" y="11"/>
                      <a:pt x="92" y="17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7"/>
                      <a:pt x="88" y="31"/>
                      <a:pt x="84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8" y="31"/>
                      <a:pt x="64" y="27"/>
                      <a:pt x="64" y="23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52" y="18"/>
                      <a:pt x="40" y="18"/>
                      <a:pt x="28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7"/>
                      <a:pt x="24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4" y="31"/>
                      <a:pt x="0" y="27"/>
                      <a:pt x="0" y="2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1"/>
                      <a:pt x="4" y="6"/>
                      <a:pt x="10" y="5"/>
                    </a:cubicBezTo>
                    <a:cubicBezTo>
                      <a:pt x="33" y="0"/>
                      <a:pt x="57" y="0"/>
                      <a:pt x="82" y="5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F0F6A38-893F-43B3-A960-6601A9A0B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2725" y="2352676"/>
                <a:ext cx="46038" cy="30163"/>
              </a:xfrm>
              <a:prstGeom prst="rect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8B8DBF-462B-4E0F-B6ED-20C74E5C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7338" y="2352676"/>
                <a:ext cx="46038" cy="30163"/>
              </a:xfrm>
              <a:prstGeom prst="rect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2915367-F9E8-428B-809F-672DCAA07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538" y="2352676"/>
                <a:ext cx="44450" cy="30163"/>
              </a:xfrm>
              <a:prstGeom prst="rect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21147A5-6820-43CC-B98A-69EFFBF37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2725" y="2413001"/>
                <a:ext cx="46038" cy="30163"/>
              </a:xfrm>
              <a:prstGeom prst="rect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FF9BB38-6CF7-40EF-A792-603BE9176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7338" y="2413001"/>
                <a:ext cx="46038" cy="30163"/>
              </a:xfrm>
              <a:prstGeom prst="rect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B5C8787-36C2-4E2E-9ED6-C63B5360E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538" y="2413001"/>
                <a:ext cx="44450" cy="30163"/>
              </a:xfrm>
              <a:prstGeom prst="rect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CC32065-6BF1-4F10-BA28-C299216A3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2725" y="2473326"/>
                <a:ext cx="46038" cy="30163"/>
              </a:xfrm>
              <a:prstGeom prst="rect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657F48C-45CE-4E0D-954B-8DBA841F3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7338" y="2473326"/>
                <a:ext cx="46038" cy="30163"/>
              </a:xfrm>
              <a:prstGeom prst="rect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F7BA28F-7659-436B-AC0A-30FDC098F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538" y="2473326"/>
                <a:ext cx="44450" cy="30163"/>
              </a:xfrm>
              <a:prstGeom prst="rect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2FDAB9-EAC2-4EB3-9790-FDCB4FD14587}"/>
              </a:ext>
            </a:extLst>
          </p:cNvPr>
          <p:cNvGrpSpPr/>
          <p:nvPr/>
        </p:nvGrpSpPr>
        <p:grpSpPr>
          <a:xfrm>
            <a:off x="3292928" y="4980348"/>
            <a:ext cx="8262258" cy="674914"/>
            <a:chOff x="3292928" y="5288958"/>
            <a:chExt cx="8262258" cy="67491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EA35AD-F2E2-40D0-8AB7-91FC67A960AC}"/>
                </a:ext>
              </a:extLst>
            </p:cNvPr>
            <p:cNvSpPr/>
            <p:nvPr/>
          </p:nvSpPr>
          <p:spPr>
            <a:xfrm>
              <a:off x="3292928" y="5288958"/>
              <a:ext cx="8262258" cy="674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F0EFF86-B9CC-4ADF-B416-8320888C5A5C}"/>
                </a:ext>
              </a:extLst>
            </p:cNvPr>
            <p:cNvSpPr/>
            <p:nvPr/>
          </p:nvSpPr>
          <p:spPr>
            <a:xfrm>
              <a:off x="10863944" y="5288958"/>
              <a:ext cx="691242" cy="674914"/>
            </a:xfrm>
            <a:prstGeom prst="roundRect">
              <a:avLst/>
            </a:prstGeom>
            <a:solidFill>
              <a:srgbClr val="FE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5E4D804-F497-49A8-B732-1E8EBCCCBEF3}"/>
                </a:ext>
              </a:extLst>
            </p:cNvPr>
            <p:cNvSpPr/>
            <p:nvPr/>
          </p:nvSpPr>
          <p:spPr>
            <a:xfrm>
              <a:off x="3637643" y="5389089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Only branch </a:t>
              </a:r>
              <a:r>
                <a:rPr lang="en-US" sz="1600" b="1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A-Yangon City</a:t>
              </a:r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which</a:t>
              </a:r>
              <a:r>
                <a:rPr lang="en-US" sz="1600" b="1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has exceeded the average product sold mark.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0BF7B9C-0B73-49B2-922E-9DAFEAFB618A}"/>
                </a:ext>
              </a:extLst>
            </p:cNvPr>
            <p:cNvGrpSpPr/>
            <p:nvPr/>
          </p:nvGrpSpPr>
          <p:grpSpPr>
            <a:xfrm>
              <a:off x="11036528" y="5453378"/>
              <a:ext cx="346075" cy="346075"/>
              <a:chOff x="8447088" y="5060951"/>
              <a:chExt cx="346075" cy="346075"/>
            </a:xfrm>
          </p:grpSpPr>
          <p:sp>
            <p:nvSpPr>
              <p:cNvPr id="98" name="Freeform 365">
                <a:extLst>
                  <a:ext uri="{FF2B5EF4-FFF2-40B4-BE49-F238E27FC236}">
                    <a16:creationId xmlns:a16="http://schemas.microsoft.com/office/drawing/2014/main" id="{A1DD21B6-76C3-44E0-A958-3078E8B90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3288" y="5121276"/>
                <a:ext cx="195263" cy="150813"/>
              </a:xfrm>
              <a:custGeom>
                <a:avLst/>
                <a:gdLst>
                  <a:gd name="T0" fmla="*/ 123 w 123"/>
                  <a:gd name="T1" fmla="*/ 95 h 95"/>
                  <a:gd name="T2" fmla="*/ 123 w 123"/>
                  <a:gd name="T3" fmla="*/ 19 h 95"/>
                  <a:gd name="T4" fmla="*/ 52 w 123"/>
                  <a:gd name="T5" fmla="*/ 19 h 95"/>
                  <a:gd name="T6" fmla="*/ 42 w 123"/>
                  <a:gd name="T7" fmla="*/ 0 h 95"/>
                  <a:gd name="T8" fmla="*/ 0 w 123"/>
                  <a:gd name="T9" fmla="*/ 0 h 95"/>
                  <a:gd name="T10" fmla="*/ 0 w 123"/>
                  <a:gd name="T11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" h="95">
                    <a:moveTo>
                      <a:pt x="123" y="95"/>
                    </a:moveTo>
                    <a:lnTo>
                      <a:pt x="123" y="19"/>
                    </a:lnTo>
                    <a:lnTo>
                      <a:pt x="52" y="19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95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366">
                <a:extLst>
                  <a:ext uri="{FF2B5EF4-FFF2-40B4-BE49-F238E27FC236}">
                    <a16:creationId xmlns:a16="http://schemas.microsoft.com/office/drawing/2014/main" id="{C9164BD3-1940-4590-9009-6492B4492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7575" y="5091113"/>
                <a:ext cx="165100" cy="30163"/>
              </a:xfrm>
              <a:custGeom>
                <a:avLst/>
                <a:gdLst>
                  <a:gd name="T0" fmla="*/ 104 w 104"/>
                  <a:gd name="T1" fmla="*/ 19 h 19"/>
                  <a:gd name="T2" fmla="*/ 52 w 104"/>
                  <a:gd name="T3" fmla="*/ 19 h 19"/>
                  <a:gd name="T4" fmla="*/ 43 w 104"/>
                  <a:gd name="T5" fmla="*/ 0 h 19"/>
                  <a:gd name="T6" fmla="*/ 0 w 104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9">
                    <a:moveTo>
                      <a:pt x="104" y="19"/>
                    </a:moveTo>
                    <a:lnTo>
                      <a:pt x="52" y="19"/>
                    </a:lnTo>
                    <a:lnTo>
                      <a:pt x="43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367">
                <a:extLst>
                  <a:ext uri="{FF2B5EF4-FFF2-40B4-BE49-F238E27FC236}">
                    <a16:creationId xmlns:a16="http://schemas.microsoft.com/office/drawing/2014/main" id="{A5E35646-BDF6-41F5-B798-FBAB66F1D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3450" y="5060951"/>
                <a:ext cx="134938" cy="30163"/>
              </a:xfrm>
              <a:custGeom>
                <a:avLst/>
                <a:gdLst>
                  <a:gd name="T0" fmla="*/ 85 w 85"/>
                  <a:gd name="T1" fmla="*/ 19 h 19"/>
                  <a:gd name="T2" fmla="*/ 52 w 85"/>
                  <a:gd name="T3" fmla="*/ 19 h 19"/>
                  <a:gd name="T4" fmla="*/ 42 w 85"/>
                  <a:gd name="T5" fmla="*/ 0 h 19"/>
                  <a:gd name="T6" fmla="*/ 0 w 85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19">
                    <a:moveTo>
                      <a:pt x="85" y="19"/>
                    </a:moveTo>
                    <a:lnTo>
                      <a:pt x="52" y="19"/>
                    </a:lnTo>
                    <a:lnTo>
                      <a:pt x="42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368">
                <a:extLst>
                  <a:ext uri="{FF2B5EF4-FFF2-40B4-BE49-F238E27FC236}">
                    <a16:creationId xmlns:a16="http://schemas.microsoft.com/office/drawing/2014/main" id="{BD7179BE-D950-44AF-AF57-063F8813F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088" y="5302251"/>
                <a:ext cx="346075" cy="104775"/>
              </a:xfrm>
              <a:custGeom>
                <a:avLst/>
                <a:gdLst>
                  <a:gd name="T0" fmla="*/ 92 w 92"/>
                  <a:gd name="T1" fmla="*/ 28 h 28"/>
                  <a:gd name="T2" fmla="*/ 0 w 92"/>
                  <a:gd name="T3" fmla="*/ 28 h 28"/>
                  <a:gd name="T4" fmla="*/ 0 w 92"/>
                  <a:gd name="T5" fmla="*/ 0 h 28"/>
                  <a:gd name="T6" fmla="*/ 30 w 92"/>
                  <a:gd name="T7" fmla="*/ 0 h 28"/>
                  <a:gd name="T8" fmla="*/ 30 w 92"/>
                  <a:gd name="T9" fmla="*/ 4 h 28"/>
                  <a:gd name="T10" fmla="*/ 38 w 92"/>
                  <a:gd name="T11" fmla="*/ 12 h 28"/>
                  <a:gd name="T12" fmla="*/ 56 w 92"/>
                  <a:gd name="T13" fmla="*/ 12 h 28"/>
                  <a:gd name="T14" fmla="*/ 64 w 92"/>
                  <a:gd name="T15" fmla="*/ 4 h 28"/>
                  <a:gd name="T16" fmla="*/ 64 w 92"/>
                  <a:gd name="T17" fmla="*/ 0 h 28"/>
                  <a:gd name="T18" fmla="*/ 92 w 92"/>
                  <a:gd name="T19" fmla="*/ 0 h 28"/>
                  <a:gd name="T20" fmla="*/ 92 w 92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28">
                    <a:moveTo>
                      <a:pt x="92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8"/>
                      <a:pt x="34" y="12"/>
                      <a:pt x="38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0" y="12"/>
                      <a:pt x="64" y="8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92" y="28"/>
                    </a:lnTo>
                    <a:close/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369">
                <a:extLst>
                  <a:ext uri="{FF2B5EF4-FFF2-40B4-BE49-F238E27FC236}">
                    <a16:creationId xmlns:a16="http://schemas.microsoft.com/office/drawing/2014/main" id="{50349FE7-5316-41C3-AA23-D24B316E3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088" y="5211763"/>
                <a:ext cx="76200" cy="90488"/>
              </a:xfrm>
              <a:custGeom>
                <a:avLst/>
                <a:gdLst>
                  <a:gd name="T0" fmla="*/ 0 w 48"/>
                  <a:gd name="T1" fmla="*/ 57 h 57"/>
                  <a:gd name="T2" fmla="*/ 33 w 48"/>
                  <a:gd name="T3" fmla="*/ 0 h 57"/>
                  <a:gd name="T4" fmla="*/ 48 w 48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7">
                    <a:moveTo>
                      <a:pt x="0" y="57"/>
                    </a:moveTo>
                    <a:lnTo>
                      <a:pt x="33" y="0"/>
                    </a:lnTo>
                    <a:lnTo>
                      <a:pt x="48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370">
                <a:extLst>
                  <a:ext uri="{FF2B5EF4-FFF2-40B4-BE49-F238E27FC236}">
                    <a16:creationId xmlns:a16="http://schemas.microsoft.com/office/drawing/2014/main" id="{1523C818-1B43-4F4D-BB5E-A45FD2A3F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550" y="5211763"/>
                <a:ext cx="74613" cy="90488"/>
              </a:xfrm>
              <a:custGeom>
                <a:avLst/>
                <a:gdLst>
                  <a:gd name="T0" fmla="*/ 0 w 47"/>
                  <a:gd name="T1" fmla="*/ 0 h 57"/>
                  <a:gd name="T2" fmla="*/ 14 w 47"/>
                  <a:gd name="T3" fmla="*/ 0 h 57"/>
                  <a:gd name="T4" fmla="*/ 47 w 47"/>
                  <a:gd name="T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57">
                    <a:moveTo>
                      <a:pt x="0" y="0"/>
                    </a:moveTo>
                    <a:lnTo>
                      <a:pt x="14" y="0"/>
                    </a:lnTo>
                    <a:lnTo>
                      <a:pt x="47" y="57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371">
                <a:extLst>
                  <a:ext uri="{FF2B5EF4-FFF2-40B4-BE49-F238E27FC236}">
                    <a16:creationId xmlns:a16="http://schemas.microsoft.com/office/drawing/2014/main" id="{77F1469D-8EB3-4E22-ADAB-F14F980F8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5181601"/>
                <a:ext cx="88900" cy="90488"/>
              </a:xfrm>
              <a:custGeom>
                <a:avLst/>
                <a:gdLst>
                  <a:gd name="T0" fmla="*/ 16 w 24"/>
                  <a:gd name="T1" fmla="*/ 13 h 24"/>
                  <a:gd name="T2" fmla="*/ 19 w 24"/>
                  <a:gd name="T3" fmla="*/ 7 h 24"/>
                  <a:gd name="T4" fmla="*/ 12 w 24"/>
                  <a:gd name="T5" fmla="*/ 0 h 24"/>
                  <a:gd name="T6" fmla="*/ 5 w 24"/>
                  <a:gd name="T7" fmla="*/ 7 h 24"/>
                  <a:gd name="T8" fmla="*/ 8 w 24"/>
                  <a:gd name="T9" fmla="*/ 13 h 24"/>
                  <a:gd name="T10" fmla="*/ 0 w 24"/>
                  <a:gd name="T11" fmla="*/ 24 h 24"/>
                  <a:gd name="T12" fmla="*/ 24 w 24"/>
                  <a:gd name="T13" fmla="*/ 24 h 24"/>
                  <a:gd name="T14" fmla="*/ 16 w 24"/>
                  <a:gd name="T15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24">
                    <a:moveTo>
                      <a:pt x="16" y="13"/>
                    </a:moveTo>
                    <a:cubicBezTo>
                      <a:pt x="18" y="11"/>
                      <a:pt x="19" y="9"/>
                      <a:pt x="19" y="7"/>
                    </a:cubicBezTo>
                    <a:cubicBezTo>
                      <a:pt x="19" y="3"/>
                      <a:pt x="16" y="0"/>
                      <a:pt x="12" y="0"/>
                    </a:cubicBezTo>
                    <a:cubicBezTo>
                      <a:pt x="8" y="0"/>
                      <a:pt x="5" y="3"/>
                      <a:pt x="5" y="7"/>
                    </a:cubicBezTo>
                    <a:cubicBezTo>
                      <a:pt x="5" y="9"/>
                      <a:pt x="6" y="11"/>
                      <a:pt x="8" y="13"/>
                    </a:cubicBezTo>
                    <a:cubicBezTo>
                      <a:pt x="3" y="14"/>
                      <a:pt x="0" y="17"/>
                      <a:pt x="0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17"/>
                      <a:pt x="21" y="14"/>
                      <a:pt x="16" y="13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2B026D-ED89-452F-AAB4-AE7AFCFB3785}"/>
              </a:ext>
            </a:extLst>
          </p:cNvPr>
          <p:cNvSpPr/>
          <p:nvPr/>
        </p:nvSpPr>
        <p:spPr>
          <a:xfrm>
            <a:off x="3292928" y="3103501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D8D41C9-DC69-493D-A28E-5169909410D3}"/>
              </a:ext>
            </a:extLst>
          </p:cNvPr>
          <p:cNvSpPr/>
          <p:nvPr/>
        </p:nvSpPr>
        <p:spPr>
          <a:xfrm>
            <a:off x="10863944" y="3103501"/>
            <a:ext cx="691242" cy="674914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1DC4DD-BD62-47E1-9142-1DD02071653D}"/>
              </a:ext>
            </a:extLst>
          </p:cNvPr>
          <p:cNvSpPr/>
          <p:nvPr/>
        </p:nvSpPr>
        <p:spPr>
          <a:xfrm>
            <a:off x="3637643" y="3203632"/>
            <a:ext cx="5386614" cy="474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6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Males</a:t>
            </a:r>
            <a:r>
              <a:rPr lang="en-US" sz="1600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mostly buying </a:t>
            </a:r>
            <a:r>
              <a:rPr lang="en-US" sz="16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Heath and Beauty</a:t>
            </a:r>
            <a:r>
              <a:rPr lang="en-US" sz="1600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products.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705917-DB5B-4084-A6CB-68F3EBE56B1E}"/>
              </a:ext>
            </a:extLst>
          </p:cNvPr>
          <p:cNvSpPr/>
          <p:nvPr/>
        </p:nvSpPr>
        <p:spPr>
          <a:xfrm>
            <a:off x="667657" y="3786081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0D9B26A-8AFA-4702-BFA4-AC6CDC77C531}"/>
              </a:ext>
            </a:extLst>
          </p:cNvPr>
          <p:cNvGrpSpPr/>
          <p:nvPr/>
        </p:nvGrpSpPr>
        <p:grpSpPr>
          <a:xfrm>
            <a:off x="11081771" y="3267921"/>
            <a:ext cx="255588" cy="346075"/>
            <a:chOff x="5607051" y="2173289"/>
            <a:chExt cx="255588" cy="346075"/>
          </a:xfrm>
        </p:grpSpPr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FABBD7CD-E5C4-42C0-B858-16151C36A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701" y="2217739"/>
              <a:ext cx="90488" cy="180975"/>
            </a:xfrm>
            <a:custGeom>
              <a:avLst/>
              <a:gdLst>
                <a:gd name="T0" fmla="*/ 57 w 57"/>
                <a:gd name="T1" fmla="*/ 114 h 114"/>
                <a:gd name="T2" fmla="*/ 29 w 57"/>
                <a:gd name="T3" fmla="*/ 85 h 114"/>
                <a:gd name="T4" fmla="*/ 0 w 57"/>
                <a:gd name="T5" fmla="*/ 114 h 114"/>
                <a:gd name="T6" fmla="*/ 0 w 57"/>
                <a:gd name="T7" fmla="*/ 0 h 114"/>
                <a:gd name="T8" fmla="*/ 57 w 57"/>
                <a:gd name="T9" fmla="*/ 0 h 114"/>
                <a:gd name="T10" fmla="*/ 57 w 57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14">
                  <a:moveTo>
                    <a:pt x="57" y="114"/>
                  </a:moveTo>
                  <a:lnTo>
                    <a:pt x="29" y="85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114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DF78348B-48FF-4CDD-BB6E-11F7F2004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2203451"/>
              <a:ext cx="255588" cy="315913"/>
            </a:xfrm>
            <a:custGeom>
              <a:avLst/>
              <a:gdLst>
                <a:gd name="T0" fmla="*/ 56 w 68"/>
                <a:gd name="T1" fmla="*/ 8 h 84"/>
                <a:gd name="T2" fmla="*/ 68 w 68"/>
                <a:gd name="T3" fmla="*/ 8 h 84"/>
                <a:gd name="T4" fmla="*/ 68 w 68"/>
                <a:gd name="T5" fmla="*/ 84 h 84"/>
                <a:gd name="T6" fmla="*/ 8 w 68"/>
                <a:gd name="T7" fmla="*/ 84 h 84"/>
                <a:gd name="T8" fmla="*/ 0 w 68"/>
                <a:gd name="T9" fmla="*/ 76 h 84"/>
                <a:gd name="T10" fmla="*/ 0 w 68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84">
                  <a:moveTo>
                    <a:pt x="56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EB974DD0-D84F-4D53-88F5-B0863776C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2173289"/>
              <a:ext cx="241300" cy="60325"/>
            </a:xfrm>
            <a:custGeom>
              <a:avLst/>
              <a:gdLst>
                <a:gd name="T0" fmla="*/ 64 w 64"/>
                <a:gd name="T1" fmla="*/ 16 h 16"/>
                <a:gd name="T2" fmla="*/ 64 w 64"/>
                <a:gd name="T3" fmla="*/ 0 h 16"/>
                <a:gd name="T4" fmla="*/ 8 w 64"/>
                <a:gd name="T5" fmla="*/ 0 h 16"/>
                <a:gd name="T6" fmla="*/ 0 w 64"/>
                <a:gd name="T7" fmla="*/ 8 h 16"/>
                <a:gd name="T8" fmla="*/ 8 w 64"/>
                <a:gd name="T9" fmla="*/ 16 h 16"/>
                <a:gd name="T10" fmla="*/ 32 w 64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">
                  <a:moveTo>
                    <a:pt x="64" y="16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2" y="16"/>
                    <a:pt x="32" y="16"/>
                    <a:pt x="32" y="16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0C8F0B7-5C70-4F4B-B602-F49FD5F21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3998497"/>
            <a:ext cx="1374040" cy="4144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5D030A-2059-6A71-3258-151F75D4A525}"/>
              </a:ext>
            </a:extLst>
          </p:cNvPr>
          <p:cNvGrpSpPr/>
          <p:nvPr/>
        </p:nvGrpSpPr>
        <p:grpSpPr>
          <a:xfrm>
            <a:off x="3296738" y="5915599"/>
            <a:ext cx="8262258" cy="674914"/>
            <a:chOff x="3292928" y="914157"/>
            <a:chExt cx="8262258" cy="6749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F11076D-083C-8717-5F40-66B9754AFB96}"/>
                </a:ext>
              </a:extLst>
            </p:cNvPr>
            <p:cNvSpPr/>
            <p:nvPr/>
          </p:nvSpPr>
          <p:spPr>
            <a:xfrm>
              <a:off x="3292928" y="914157"/>
              <a:ext cx="8262258" cy="674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7CF2AE9-89AE-16A5-8A96-D7B4E0B555EA}"/>
                </a:ext>
              </a:extLst>
            </p:cNvPr>
            <p:cNvSpPr/>
            <p:nvPr/>
          </p:nvSpPr>
          <p:spPr>
            <a:xfrm>
              <a:off x="10863944" y="914157"/>
              <a:ext cx="691242" cy="674914"/>
            </a:xfrm>
            <a:prstGeom prst="roundRect">
              <a:avLst/>
            </a:prstGeom>
            <a:solidFill>
              <a:srgbClr val="FE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82CCC1-D67E-D402-CE81-631DE7554211}"/>
                </a:ext>
              </a:extLst>
            </p:cNvPr>
            <p:cNvSpPr/>
            <p:nvPr/>
          </p:nvSpPr>
          <p:spPr>
            <a:xfrm>
              <a:off x="3637643" y="1014288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600" b="1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Afternoon </a:t>
              </a:r>
              <a:r>
                <a:rPr lang="en-US" sz="1600" dirty="0">
                  <a:solidFill>
                    <a:srgbClr val="232F3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is the most selling time period of a day and also getting highest ratings.</a:t>
              </a:r>
              <a:endParaRPr lang="en-US" sz="16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444499-6C93-9987-B954-CC7F3096693C}"/>
                </a:ext>
              </a:extLst>
            </p:cNvPr>
            <p:cNvGrpSpPr/>
            <p:nvPr/>
          </p:nvGrpSpPr>
          <p:grpSpPr>
            <a:xfrm>
              <a:off x="11044465" y="1077783"/>
              <a:ext cx="330201" cy="347663"/>
              <a:chOff x="4870450" y="3619500"/>
              <a:chExt cx="330201" cy="347663"/>
            </a:xfrm>
          </p:grpSpPr>
          <p:sp>
            <p:nvSpPr>
              <p:cNvPr id="11" name="Freeform 113">
                <a:extLst>
                  <a:ext uri="{FF2B5EF4-FFF2-40B4-BE49-F238E27FC236}">
                    <a16:creationId xmlns:a16="http://schemas.microsoft.com/office/drawing/2014/main" id="{49682E23-5CBC-C540-8802-10527E2DC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063" y="3694113"/>
                <a:ext cx="255588" cy="242888"/>
              </a:xfrm>
              <a:custGeom>
                <a:avLst/>
                <a:gdLst>
                  <a:gd name="T0" fmla="*/ 68 w 68"/>
                  <a:gd name="T1" fmla="*/ 38 h 64"/>
                  <a:gd name="T2" fmla="*/ 68 w 68"/>
                  <a:gd name="T3" fmla="*/ 7 h 64"/>
                  <a:gd name="T4" fmla="*/ 61 w 68"/>
                  <a:gd name="T5" fmla="*/ 0 h 64"/>
                  <a:gd name="T6" fmla="*/ 7 w 68"/>
                  <a:gd name="T7" fmla="*/ 0 h 64"/>
                  <a:gd name="T8" fmla="*/ 0 w 68"/>
                  <a:gd name="T9" fmla="*/ 7 h 64"/>
                  <a:gd name="T10" fmla="*/ 0 w 68"/>
                  <a:gd name="T11" fmla="*/ 57 h 64"/>
                  <a:gd name="T12" fmla="*/ 7 w 68"/>
                  <a:gd name="T13" fmla="*/ 64 h 64"/>
                  <a:gd name="T14" fmla="*/ 22 w 68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64">
                    <a:moveTo>
                      <a:pt x="68" y="38"/>
                    </a:moveTo>
                    <a:cubicBezTo>
                      <a:pt x="68" y="7"/>
                      <a:pt x="68" y="7"/>
                      <a:pt x="68" y="7"/>
                    </a:cubicBezTo>
                    <a:cubicBezTo>
                      <a:pt x="68" y="3"/>
                      <a:pt x="65" y="0"/>
                      <a:pt x="6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  <a:cubicBezTo>
                      <a:pt x="22" y="64"/>
                      <a:pt x="22" y="64"/>
                      <a:pt x="22" y="64"/>
                    </a:cubicBez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114">
                <a:extLst>
                  <a:ext uri="{FF2B5EF4-FFF2-40B4-BE49-F238E27FC236}">
                    <a16:creationId xmlns:a16="http://schemas.microsoft.com/office/drawing/2014/main" id="{4A025438-3AC1-C491-FB4D-3748E8C30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613" y="3770313"/>
                <a:ext cx="173038" cy="196850"/>
              </a:xfrm>
              <a:custGeom>
                <a:avLst/>
                <a:gdLst>
                  <a:gd name="T0" fmla="*/ 18 w 46"/>
                  <a:gd name="T1" fmla="*/ 4 h 52"/>
                  <a:gd name="T2" fmla="*/ 22 w 46"/>
                  <a:gd name="T3" fmla="*/ 0 h 52"/>
                  <a:gd name="T4" fmla="*/ 26 w 46"/>
                  <a:gd name="T5" fmla="*/ 4 h 52"/>
                  <a:gd name="T6" fmla="*/ 26 w 46"/>
                  <a:gd name="T7" fmla="*/ 23 h 52"/>
                  <a:gd name="T8" fmla="*/ 42 w 46"/>
                  <a:gd name="T9" fmla="*/ 28 h 52"/>
                  <a:gd name="T10" fmla="*/ 45 w 46"/>
                  <a:gd name="T11" fmla="*/ 34 h 52"/>
                  <a:gd name="T12" fmla="*/ 45 w 46"/>
                  <a:gd name="T13" fmla="*/ 35 h 52"/>
                  <a:gd name="T14" fmla="*/ 42 w 46"/>
                  <a:gd name="T15" fmla="*/ 52 h 52"/>
                  <a:gd name="T16" fmla="*/ 18 w 46"/>
                  <a:gd name="T17" fmla="*/ 52 h 52"/>
                  <a:gd name="T18" fmla="*/ 5 w 46"/>
                  <a:gd name="T19" fmla="*/ 34 h 52"/>
                  <a:gd name="T20" fmla="*/ 18 w 46"/>
                  <a:gd name="T21" fmla="*/ 36 h 52"/>
                  <a:gd name="T22" fmla="*/ 18 w 46"/>
                  <a:gd name="T23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52">
                    <a:moveTo>
                      <a:pt x="18" y="4"/>
                    </a:moveTo>
                    <a:cubicBezTo>
                      <a:pt x="18" y="2"/>
                      <a:pt x="20" y="0"/>
                      <a:pt x="22" y="0"/>
                    </a:cubicBezTo>
                    <a:cubicBezTo>
                      <a:pt x="24" y="0"/>
                      <a:pt x="26" y="2"/>
                      <a:pt x="26" y="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8"/>
                      <a:pt x="46" y="31"/>
                      <a:pt x="45" y="34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0" y="26"/>
                      <a:pt x="12" y="24"/>
                      <a:pt x="18" y="36"/>
                    </a:cubicBezTo>
                    <a:lnTo>
                      <a:pt x="18" y="4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Line 115">
                <a:extLst>
                  <a:ext uri="{FF2B5EF4-FFF2-40B4-BE49-F238E27FC236}">
                    <a16:creationId xmlns:a16="http://schemas.microsoft.com/office/drawing/2014/main" id="{37DC64FC-EDD0-E6E2-DC80-649AEAA8C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5063" y="3740150"/>
                <a:ext cx="255588" cy="0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116">
                <a:extLst>
                  <a:ext uri="{FF2B5EF4-FFF2-40B4-BE49-F238E27FC236}">
                    <a16:creationId xmlns:a16="http://schemas.microsoft.com/office/drawing/2014/main" id="{1864927E-516A-D9E0-5388-F1C6BB7DA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963" y="3656013"/>
                <a:ext cx="46038" cy="46038"/>
              </a:xfrm>
              <a:custGeom>
                <a:avLst/>
                <a:gdLst>
                  <a:gd name="T0" fmla="*/ 0 w 12"/>
                  <a:gd name="T1" fmla="*/ 12 h 12"/>
                  <a:gd name="T2" fmla="*/ 12 w 12"/>
                  <a:gd name="T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0" y="5"/>
                      <a:pt x="5" y="0"/>
                      <a:pt x="12" y="0"/>
                    </a:cubicBez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17">
                <a:extLst>
                  <a:ext uri="{FF2B5EF4-FFF2-40B4-BE49-F238E27FC236}">
                    <a16:creationId xmlns:a16="http://schemas.microsoft.com/office/drawing/2014/main" id="{B5B0565B-15E8-AB9D-1255-9E5D96295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0450" y="3619500"/>
                <a:ext cx="82550" cy="82550"/>
              </a:xfrm>
              <a:custGeom>
                <a:avLst/>
                <a:gdLst>
                  <a:gd name="T0" fmla="*/ 0 w 22"/>
                  <a:gd name="T1" fmla="*/ 22 h 22"/>
                  <a:gd name="T2" fmla="*/ 22 w 22"/>
                  <a:gd name="T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" h="22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190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572458" y="4774358"/>
            <a:ext cx="104708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832684" y="1371075"/>
            <a:ext cx="2360745" cy="14773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(A)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u="sng" dirty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Yangon</a:t>
            </a:r>
            <a:endParaRPr kumimoji="0" lang="en-US" sz="4800" b="1" i="0" u="sng" strike="noStrike" kern="1200" cap="none" spc="0" normalizeH="0" baseline="0" noProof="0" dirty="0">
              <a:ln w="22225"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3014577"/>
            <a:ext cx="2956009" cy="1400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~Friday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over </a:t>
            </a: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7.31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1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~Afternoon</a:t>
            </a: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over </a:t>
            </a: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7.00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3250084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4431495" y="1371073"/>
            <a:ext cx="2921805" cy="14773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(B)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u="sng" dirty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Mandalay</a:t>
            </a:r>
            <a:endParaRPr kumimoji="0" lang="en-US" sz="4800" b="1" u="sng" strike="noStrike" kern="1200" cap="none" spc="0" normalizeH="0" baseline="0" noProof="0" dirty="0">
              <a:ln w="22225"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4468058" y="3014577"/>
            <a:ext cx="3704392" cy="1400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~Monday </a:t>
            </a:r>
            <a:r>
              <a:rPr lang="en-US" sz="16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over </a:t>
            </a: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7.33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~Morning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over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6.80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999427" y="1217205"/>
            <a:ext cx="3899055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8341300" y="1367030"/>
            <a:ext cx="3496829" cy="14773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(C)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sng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Naypyitaw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8591366" y="3037437"/>
            <a:ext cx="3087095" cy="1400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~Friday </a:t>
            </a:r>
            <a:r>
              <a:rPr lang="en-US" sz="16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over </a:t>
            </a: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7.27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~Evening </a:t>
            </a:r>
            <a:r>
              <a:rPr lang="en-US" sz="16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over </a:t>
            </a:r>
            <a:r>
              <a:rPr lang="en-US" sz="16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8058150" y="1217205"/>
            <a:ext cx="3903445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151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fMt_9IUZmR4dAI2vtpI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546</Words>
  <Application>Microsoft Office PowerPoint</Application>
  <PresentationFormat>Widescreen</PresentationFormat>
  <Paragraphs>157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Office Theme</vt:lpstr>
      <vt:lpstr>1_Office Theme</vt:lpstr>
      <vt:lpstr>think-cell Slide</vt:lpstr>
      <vt:lpstr>Amazon Dataset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Slack Powerpoint Template</dc:title>
  <dc:creator>it 24slides3</dc:creator>
  <cp:lastModifiedBy>Saptarshi Sarkar</cp:lastModifiedBy>
  <cp:revision>14</cp:revision>
  <dcterms:created xsi:type="dcterms:W3CDTF">2022-01-20T05:04:38Z</dcterms:created>
  <dcterms:modified xsi:type="dcterms:W3CDTF">2024-05-16T17:22:48Z</dcterms:modified>
</cp:coreProperties>
</file>